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9FF3"/>
    <a:srgbClr val="AF4BE7"/>
    <a:srgbClr val="BF6EEC"/>
    <a:srgbClr val="FF5050"/>
    <a:srgbClr val="FD0F2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98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8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31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77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2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67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35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93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09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50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1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54DC25-6AC4-4EE6-A1A7-5439AC5CF5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66807" y="808310"/>
            <a:ext cx="4619706" cy="41376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6909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3818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0728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7638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4546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81456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28365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5275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321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CAREERS  JOURNEY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9DA42B-3252-4717-A126-A09274AED5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65" y="158599"/>
            <a:ext cx="1767495" cy="18700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3B7D6E-027A-4299-ABB2-002AF498FA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592" y="1015194"/>
            <a:ext cx="5098472" cy="86739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AE41D2-E942-4D50-8E5E-CB1F8A6C4E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787" y="2536548"/>
            <a:ext cx="1189813" cy="107351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467DB5-E097-4C75-83C7-882749FA9A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826" y="3179338"/>
            <a:ext cx="1053014" cy="11426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FE97AE7-7254-4336-891E-F80447FB660E}"/>
              </a:ext>
            </a:extLst>
          </p:cNvPr>
          <p:cNvSpPr/>
          <p:nvPr/>
        </p:nvSpPr>
        <p:spPr>
          <a:xfrm>
            <a:off x="2497914" y="3988219"/>
            <a:ext cx="2999533" cy="14466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16 Pathway choices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/>
              <a:t>One to one Careers  advice-Group work Sector choices  College/Sixth form Applications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/>
              <a:t>Job centre plus – interview skills &amp; CV writing University Visits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/>
              <a:t>Open Evenings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FAC052-7DF4-4B3D-AEA3-CC7929467148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458" y="5678481"/>
            <a:ext cx="1355504" cy="542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5A48607-BE49-4AE1-B058-4A32D19DECF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044" y="5945100"/>
            <a:ext cx="1053015" cy="1105997"/>
          </a:xfrm>
          <a:prstGeom prst="rect">
            <a:avLst/>
          </a:prstGeom>
        </p:spPr>
      </p:pic>
      <p:pic>
        <p:nvPicPr>
          <p:cNvPr id="13" name="Image 52" descr="Image result for apprenticeship icon">
            <a:extLst>
              <a:ext uri="{FF2B5EF4-FFF2-40B4-BE49-F238E27FC236}">
                <a16:creationId xmlns:a16="http://schemas.microsoft.com/office/drawing/2014/main" id="{CC24D9B3-70A5-4CC8-909A-E7C3CE4ADA0C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271007" y="7004858"/>
            <a:ext cx="658495" cy="5340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7BD56CA-3FB1-4B99-B2F2-24DB15F8297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951" y="7674530"/>
            <a:ext cx="1053014" cy="1020845"/>
          </a:xfrm>
          <a:prstGeom prst="rect">
            <a:avLst/>
          </a:prstGeom>
        </p:spPr>
      </p:pic>
      <p:pic>
        <p:nvPicPr>
          <p:cNvPr id="15" name="Image 144">
            <a:extLst>
              <a:ext uri="{FF2B5EF4-FFF2-40B4-BE49-F238E27FC236}">
                <a16:creationId xmlns:a16="http://schemas.microsoft.com/office/drawing/2014/main" id="{B0BB5706-26B3-4094-80E3-FC8F661EE0DE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310195" y="4464390"/>
            <a:ext cx="361315" cy="671830"/>
          </a:xfrm>
          <a:prstGeom prst="rect">
            <a:avLst/>
          </a:prstGeom>
        </p:spPr>
      </p:pic>
      <p:pic>
        <p:nvPicPr>
          <p:cNvPr id="16" name="Picture 8" descr="Icon&#10;&#10;Description automatically generated">
            <a:extLst>
              <a:ext uri="{FF2B5EF4-FFF2-40B4-BE49-F238E27FC236}">
                <a16:creationId xmlns:a16="http://schemas.microsoft.com/office/drawing/2014/main" id="{61731621-DA53-4106-A964-473CDDCE9E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3592" y="63316"/>
            <a:ext cx="907493" cy="146259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4F6875C-659B-47E9-A57D-B70009D23AE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044" y="6359117"/>
            <a:ext cx="1866214" cy="912759"/>
          </a:xfrm>
          <a:prstGeom prst="rect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</p:pic>
      <p:pic>
        <p:nvPicPr>
          <p:cNvPr id="18" name="Image 25">
            <a:extLst>
              <a:ext uri="{FF2B5EF4-FFF2-40B4-BE49-F238E27FC236}">
                <a16:creationId xmlns:a16="http://schemas.microsoft.com/office/drawing/2014/main" id="{75B60C20-D061-4C41-B1DF-6E15F2668984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198232" y="1637993"/>
            <a:ext cx="1623221" cy="96715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C1542CD-334D-429D-868D-6FB69C20E5C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75" y="4256087"/>
            <a:ext cx="953503" cy="102412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4BD538A-3790-4276-8F7C-C948900DF324}"/>
              </a:ext>
            </a:extLst>
          </p:cNvPr>
          <p:cNvSpPr/>
          <p:nvPr/>
        </p:nvSpPr>
        <p:spPr>
          <a:xfrm>
            <a:off x="-1" y="5172141"/>
            <a:ext cx="1934101" cy="615553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b="1" dirty="0"/>
              <a:t>WHAT IS CEIAG </a:t>
            </a:r>
          </a:p>
          <a:p>
            <a:pPr algn="ctr"/>
            <a:r>
              <a:rPr lang="en-GB" sz="1000" b="1" dirty="0"/>
              <a:t>Key skills </a:t>
            </a:r>
          </a:p>
          <a:p>
            <a:pPr algn="ctr"/>
            <a:r>
              <a:rPr lang="en-GB" sz="1000" b="1" dirty="0"/>
              <a:t>My Dream </a:t>
            </a:r>
            <a:r>
              <a:rPr lang="en-GB" sz="1000" dirty="0"/>
              <a:t>Job </a:t>
            </a:r>
          </a:p>
        </p:txBody>
      </p:sp>
      <p:pic>
        <p:nvPicPr>
          <p:cNvPr id="22" name="Image 106" descr="Singing and the Speaking Voice — Toronto Adult Speech Clinic">
            <a:extLst>
              <a:ext uri="{FF2B5EF4-FFF2-40B4-BE49-F238E27FC236}">
                <a16:creationId xmlns:a16="http://schemas.microsoft.com/office/drawing/2014/main" id="{E77D30C5-37C1-4DF6-852A-8020D77E7449}"/>
              </a:ext>
            </a:extLst>
          </p:cNvPr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196800" y="5975653"/>
            <a:ext cx="1148080" cy="62103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A2C7807-CE9C-4780-A27C-42F6653265C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54" y="6259056"/>
            <a:ext cx="1053014" cy="95868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BCAD6174-790E-4B7E-9EC4-B1ACF4FD0CE0}"/>
              </a:ext>
            </a:extLst>
          </p:cNvPr>
          <p:cNvSpPr/>
          <p:nvPr/>
        </p:nvSpPr>
        <p:spPr>
          <a:xfrm>
            <a:off x="3920951" y="8589979"/>
            <a:ext cx="246556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highlight>
                  <a:srgbClr val="AF4BE7"/>
                </a:highlight>
              </a:rPr>
              <a:t>Option choices </a:t>
            </a:r>
          </a:p>
          <a:p>
            <a:pPr algn="ctr"/>
            <a:r>
              <a:rPr lang="en-GB" sz="1200" dirty="0">
                <a:highlight>
                  <a:srgbClr val="AF4BE7"/>
                </a:highlight>
              </a:rPr>
              <a:t>What subjects lead to what Jobs  </a:t>
            </a:r>
          </a:p>
        </p:txBody>
      </p:sp>
      <p:pic>
        <p:nvPicPr>
          <p:cNvPr id="25" name="Image 72" descr="Image result for welcome">
            <a:extLst>
              <a:ext uri="{FF2B5EF4-FFF2-40B4-BE49-F238E27FC236}">
                <a16:creationId xmlns:a16="http://schemas.microsoft.com/office/drawing/2014/main" id="{888347F6-97A2-46D2-A9CF-5A71106AD79B}"/>
              </a:ext>
            </a:extLst>
          </p:cNvPr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842620" y="1589043"/>
            <a:ext cx="1623220" cy="834806"/>
          </a:xfrm>
          <a:prstGeom prst="rect">
            <a:avLst/>
          </a:prstGeom>
        </p:spPr>
      </p:pic>
      <p:pic>
        <p:nvPicPr>
          <p:cNvPr id="26" name="Image 155">
            <a:extLst>
              <a:ext uri="{FF2B5EF4-FFF2-40B4-BE49-F238E27FC236}">
                <a16:creationId xmlns:a16="http://schemas.microsoft.com/office/drawing/2014/main" id="{AE84CF83-6AA7-4B60-A0BD-96665ACE4840}"/>
              </a:ext>
            </a:extLst>
          </p:cNvPr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326844" y="2383421"/>
            <a:ext cx="1596349" cy="511501"/>
          </a:xfrm>
          <a:prstGeom prst="rect">
            <a:avLst/>
          </a:prstGeom>
        </p:spPr>
      </p:pic>
      <p:pic>
        <p:nvPicPr>
          <p:cNvPr id="27" name="Image 148">
            <a:extLst>
              <a:ext uri="{FF2B5EF4-FFF2-40B4-BE49-F238E27FC236}">
                <a16:creationId xmlns:a16="http://schemas.microsoft.com/office/drawing/2014/main" id="{8F975EB9-F5C5-4D6E-84C8-99676A1DCB1C}"/>
              </a:ext>
            </a:extLst>
          </p:cNvPr>
          <p:cNvPicPr/>
          <p:nvPr/>
        </p:nvPicPr>
        <p:blipFill>
          <a:blip r:embed="rId19" cstate="print"/>
          <a:stretch>
            <a:fillRect/>
          </a:stretch>
        </p:blipFill>
        <p:spPr>
          <a:xfrm rot="10800000" flipH="1" flipV="1">
            <a:off x="1715292" y="3116616"/>
            <a:ext cx="1812425" cy="667744"/>
          </a:xfrm>
          <a:prstGeom prst="rect">
            <a:avLst/>
          </a:prstGeom>
        </p:spPr>
      </p:pic>
      <p:pic>
        <p:nvPicPr>
          <p:cNvPr id="28" name="Image 46">
            <a:extLst>
              <a:ext uri="{FF2B5EF4-FFF2-40B4-BE49-F238E27FC236}">
                <a16:creationId xmlns:a16="http://schemas.microsoft.com/office/drawing/2014/main" id="{55F64CAF-F25E-49B7-93DB-74127608401D}"/>
              </a:ext>
            </a:extLst>
          </p:cNvPr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42479" y="3275630"/>
            <a:ext cx="748665" cy="599440"/>
          </a:xfrm>
          <a:prstGeom prst="rect">
            <a:avLst/>
          </a:prstGeom>
        </p:spPr>
      </p:pic>
      <p:sp>
        <p:nvSpPr>
          <p:cNvPr id="29" name="Pentagon 28">
            <a:extLst>
              <a:ext uri="{FF2B5EF4-FFF2-40B4-BE49-F238E27FC236}">
                <a16:creationId xmlns:a16="http://schemas.microsoft.com/office/drawing/2014/main" id="{FEB27F3A-95F5-45C8-A0EC-7E4251E700FD}"/>
              </a:ext>
            </a:extLst>
          </p:cNvPr>
          <p:cNvSpPr/>
          <p:nvPr/>
        </p:nvSpPr>
        <p:spPr>
          <a:xfrm rot="21284824">
            <a:off x="-39740" y="7274809"/>
            <a:ext cx="2010484" cy="1004627"/>
          </a:xfrm>
          <a:prstGeom prst="pentagon">
            <a:avLst/>
          </a:prstGeom>
          <a:solidFill>
            <a:srgbClr val="D59F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CREATIVE8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CAREERS &amp; Aspiration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My Dream Job </a:t>
            </a:r>
          </a:p>
        </p:txBody>
      </p:sp>
      <p:pic>
        <p:nvPicPr>
          <p:cNvPr id="30" name="Image 111" descr="Careers Archive - PDQ Airspares">
            <a:extLst>
              <a:ext uri="{FF2B5EF4-FFF2-40B4-BE49-F238E27FC236}">
                <a16:creationId xmlns:a16="http://schemas.microsoft.com/office/drawing/2014/main" id="{A9315506-6B76-45E6-A17A-19991ED2D228}"/>
              </a:ext>
            </a:extLst>
          </p:cNvPr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01465" y="5850312"/>
            <a:ext cx="1241425" cy="445135"/>
          </a:xfrm>
          <a:prstGeom prst="rect">
            <a:avLst/>
          </a:prstGeom>
        </p:spPr>
      </p:pic>
      <p:pic>
        <p:nvPicPr>
          <p:cNvPr id="31" name="Image 161">
            <a:extLst>
              <a:ext uri="{FF2B5EF4-FFF2-40B4-BE49-F238E27FC236}">
                <a16:creationId xmlns:a16="http://schemas.microsoft.com/office/drawing/2014/main" id="{9E60066C-C640-4757-B11F-E8CE3481A9DC}"/>
              </a:ext>
            </a:extLst>
          </p:cNvPr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525548" y="7184886"/>
            <a:ext cx="821690" cy="729615"/>
          </a:xfrm>
          <a:prstGeom prst="rect">
            <a:avLst/>
          </a:prstGeom>
        </p:spPr>
      </p:pic>
      <p:pic>
        <p:nvPicPr>
          <p:cNvPr id="32" name="Image 118" descr="Bus clipart transparent background, Bus transparent background ...">
            <a:extLst>
              <a:ext uri="{FF2B5EF4-FFF2-40B4-BE49-F238E27FC236}">
                <a16:creationId xmlns:a16="http://schemas.microsoft.com/office/drawing/2014/main" id="{79BF7B9F-DAB6-4EB8-AB27-78C90CB38B31}"/>
              </a:ext>
            </a:extLst>
          </p:cNvPr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5802962" y="4867529"/>
            <a:ext cx="721360" cy="52324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2BF48B12-6C43-4248-BD6F-C2A3CAFE5008}"/>
              </a:ext>
            </a:extLst>
          </p:cNvPr>
          <p:cNvSpPr/>
          <p:nvPr/>
        </p:nvSpPr>
        <p:spPr>
          <a:xfrm flipH="1">
            <a:off x="1934100" y="5506998"/>
            <a:ext cx="1367301" cy="374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-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0EE10-786C-488C-A97C-5C9D060220F8}"/>
              </a:ext>
            </a:extLst>
          </p:cNvPr>
          <p:cNvSpPr/>
          <p:nvPr/>
        </p:nvSpPr>
        <p:spPr>
          <a:xfrm>
            <a:off x="1127212" y="6537410"/>
            <a:ext cx="2787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dirty="0"/>
              <a:t>LMI-Labour Market </a:t>
            </a:r>
            <a:r>
              <a:rPr lang="en-GB" dirty="0"/>
              <a:t> 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94D1DB0-21BE-4863-BDD3-E6F9E4AE339F}"/>
              </a:ext>
            </a:extLst>
          </p:cNvPr>
          <p:cNvSpPr/>
          <p:nvPr/>
        </p:nvSpPr>
        <p:spPr>
          <a:xfrm>
            <a:off x="326844" y="2813284"/>
            <a:ext cx="1596349" cy="44803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Week of On line activities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B79C763-92F5-492B-A700-4B9D96C4A5E5}"/>
              </a:ext>
            </a:extLst>
          </p:cNvPr>
          <p:cNvSpPr/>
          <p:nvPr/>
        </p:nvSpPr>
        <p:spPr>
          <a:xfrm rot="10800000" flipV="1">
            <a:off x="5497448" y="7502568"/>
            <a:ext cx="1364693" cy="823864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Work Experience </a:t>
            </a:r>
          </a:p>
          <a:p>
            <a:pPr algn="ctr"/>
            <a:r>
              <a:rPr lang="en-GB" sz="1000" dirty="0"/>
              <a:t>One week placement </a:t>
            </a:r>
          </a:p>
        </p:txBody>
      </p:sp>
      <p:sp>
        <p:nvSpPr>
          <p:cNvPr id="37" name="Graphic 86">
            <a:extLst>
              <a:ext uri="{FF2B5EF4-FFF2-40B4-BE49-F238E27FC236}">
                <a16:creationId xmlns:a16="http://schemas.microsoft.com/office/drawing/2014/main" id="{A677319A-4D95-4881-A2DC-13762A17CFC5}"/>
              </a:ext>
            </a:extLst>
          </p:cNvPr>
          <p:cNvSpPr/>
          <p:nvPr/>
        </p:nvSpPr>
        <p:spPr>
          <a:xfrm rot="13645261" flipH="1">
            <a:off x="6330128" y="6867662"/>
            <a:ext cx="78400" cy="506545"/>
          </a:xfrm>
          <a:custGeom>
            <a:avLst/>
            <a:gdLst/>
            <a:ahLst/>
            <a:cxnLst/>
            <a:rect l="l" t="t" r="r" b="b"/>
            <a:pathLst>
              <a:path w="79375" h="471805">
                <a:moveTo>
                  <a:pt x="29590" y="77978"/>
                </a:moveTo>
                <a:lnTo>
                  <a:pt x="29590" y="471297"/>
                </a:lnTo>
                <a:lnTo>
                  <a:pt x="49402" y="471297"/>
                </a:lnTo>
                <a:lnTo>
                  <a:pt x="49402" y="80010"/>
                </a:lnTo>
                <a:lnTo>
                  <a:pt x="39496" y="80010"/>
                </a:lnTo>
                <a:lnTo>
                  <a:pt x="29590" y="77978"/>
                </a:lnTo>
                <a:close/>
              </a:path>
              <a:path w="79375" h="471805">
                <a:moveTo>
                  <a:pt x="49402" y="40005"/>
                </a:moveTo>
                <a:lnTo>
                  <a:pt x="29590" y="40005"/>
                </a:lnTo>
                <a:lnTo>
                  <a:pt x="29590" y="77978"/>
                </a:lnTo>
                <a:lnTo>
                  <a:pt x="39496" y="80010"/>
                </a:lnTo>
                <a:lnTo>
                  <a:pt x="49402" y="77978"/>
                </a:lnTo>
                <a:lnTo>
                  <a:pt x="49402" y="40005"/>
                </a:lnTo>
                <a:close/>
              </a:path>
              <a:path w="79375" h="471805">
                <a:moveTo>
                  <a:pt x="49402" y="77978"/>
                </a:moveTo>
                <a:lnTo>
                  <a:pt x="39496" y="80010"/>
                </a:lnTo>
                <a:lnTo>
                  <a:pt x="49402" y="80010"/>
                </a:lnTo>
                <a:lnTo>
                  <a:pt x="49402" y="77978"/>
                </a:lnTo>
                <a:close/>
              </a:path>
              <a:path w="79375" h="471805">
                <a:moveTo>
                  <a:pt x="39496" y="0"/>
                </a:moveTo>
                <a:lnTo>
                  <a:pt x="24383" y="3302"/>
                </a:lnTo>
                <a:lnTo>
                  <a:pt x="11810" y="11938"/>
                </a:lnTo>
                <a:lnTo>
                  <a:pt x="3301" y="24638"/>
                </a:lnTo>
                <a:lnTo>
                  <a:pt x="0" y="40005"/>
                </a:lnTo>
                <a:lnTo>
                  <a:pt x="3301" y="55372"/>
                </a:lnTo>
                <a:lnTo>
                  <a:pt x="11810" y="67945"/>
                </a:lnTo>
                <a:lnTo>
                  <a:pt x="24383" y="76708"/>
                </a:lnTo>
                <a:lnTo>
                  <a:pt x="29590" y="77978"/>
                </a:lnTo>
                <a:lnTo>
                  <a:pt x="29590" y="40005"/>
                </a:lnTo>
                <a:lnTo>
                  <a:pt x="78993" y="40005"/>
                </a:lnTo>
                <a:lnTo>
                  <a:pt x="75691" y="24638"/>
                </a:lnTo>
                <a:lnTo>
                  <a:pt x="67182" y="11938"/>
                </a:lnTo>
                <a:lnTo>
                  <a:pt x="54609" y="3302"/>
                </a:lnTo>
                <a:lnTo>
                  <a:pt x="39496" y="0"/>
                </a:lnTo>
                <a:close/>
              </a:path>
              <a:path w="79375" h="471805">
                <a:moveTo>
                  <a:pt x="78993" y="40005"/>
                </a:moveTo>
                <a:lnTo>
                  <a:pt x="49402" y="40005"/>
                </a:lnTo>
                <a:lnTo>
                  <a:pt x="49402" y="77978"/>
                </a:lnTo>
                <a:lnTo>
                  <a:pt x="54609" y="76708"/>
                </a:lnTo>
                <a:lnTo>
                  <a:pt x="67182" y="67945"/>
                </a:lnTo>
                <a:lnTo>
                  <a:pt x="75691" y="55372"/>
                </a:lnTo>
                <a:lnTo>
                  <a:pt x="78993" y="40005"/>
                </a:lnTo>
                <a:close/>
              </a:path>
            </a:pathLst>
          </a:custGeom>
          <a:solidFill>
            <a:srgbClr val="BD9000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pic>
        <p:nvPicPr>
          <p:cNvPr id="38" name="Image 51">
            <a:extLst>
              <a:ext uri="{FF2B5EF4-FFF2-40B4-BE49-F238E27FC236}">
                <a16:creationId xmlns:a16="http://schemas.microsoft.com/office/drawing/2014/main" id="{2164B76D-5AF6-4762-BA0D-E672C091E197}"/>
              </a:ext>
            </a:extLst>
          </p:cNvPr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184574" y="5286494"/>
            <a:ext cx="571500" cy="57912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99EA7F34-0569-4859-BE73-4A150F1C7100}"/>
              </a:ext>
            </a:extLst>
          </p:cNvPr>
          <p:cNvSpPr/>
          <p:nvPr/>
        </p:nvSpPr>
        <p:spPr>
          <a:xfrm>
            <a:off x="339864" y="8510567"/>
            <a:ext cx="30891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5940" algn="ctr">
              <a:spcBef>
                <a:spcPts val="5"/>
              </a:spcBef>
              <a:spcAft>
                <a:spcPts val="0"/>
              </a:spcAft>
            </a:pPr>
            <a:r>
              <a:rPr lang="en-US" sz="1600" b="1" i="1" dirty="0">
                <a:latin typeface="Calibri" panose="020F0502020204030204" pitchFamily="34" charset="0"/>
                <a:ea typeface="Calibri" panose="020F0502020204030204" pitchFamily="34" charset="0"/>
              </a:rPr>
              <a:t>National</a:t>
            </a:r>
            <a:r>
              <a:rPr lang="en-US" sz="1600" b="1" i="1" spc="-5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i="1" dirty="0">
                <a:latin typeface="Calibri" panose="020F0502020204030204" pitchFamily="34" charset="0"/>
                <a:ea typeface="Calibri" panose="020F0502020204030204" pitchFamily="34" charset="0"/>
              </a:rPr>
              <a:t>Apprenticeship</a:t>
            </a:r>
            <a:r>
              <a:rPr lang="en-US" sz="1600" b="1" i="1" spc="-5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i="1" spc="-20" dirty="0">
                <a:latin typeface="Calibri" panose="020F0502020204030204" pitchFamily="34" charset="0"/>
                <a:ea typeface="Calibri" panose="020F0502020204030204" pitchFamily="34" charset="0"/>
              </a:rPr>
              <a:t>week</a:t>
            </a:r>
            <a:endParaRPr lang="en-GB" sz="1600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b="1" i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0" name="Graphic 18">
            <a:extLst>
              <a:ext uri="{FF2B5EF4-FFF2-40B4-BE49-F238E27FC236}">
                <a16:creationId xmlns:a16="http://schemas.microsoft.com/office/drawing/2014/main" id="{D36F2C99-E75B-4C8A-914D-690C4C25977E}"/>
              </a:ext>
            </a:extLst>
          </p:cNvPr>
          <p:cNvSpPr/>
          <p:nvPr/>
        </p:nvSpPr>
        <p:spPr>
          <a:xfrm>
            <a:off x="861493" y="8863583"/>
            <a:ext cx="527050" cy="701675"/>
          </a:xfrm>
          <a:custGeom>
            <a:avLst/>
            <a:gdLst/>
            <a:ahLst/>
            <a:cxnLst/>
            <a:rect l="l" t="t" r="r" b="b"/>
            <a:pathLst>
              <a:path w="527685" h="702310">
                <a:moveTo>
                  <a:pt x="0" y="267411"/>
                </a:moveTo>
                <a:lnTo>
                  <a:pt x="3936" y="219455"/>
                </a:lnTo>
                <a:lnTo>
                  <a:pt x="16382" y="174116"/>
                </a:lnTo>
                <a:lnTo>
                  <a:pt x="36194" y="132079"/>
                </a:lnTo>
                <a:lnTo>
                  <a:pt x="61848" y="94741"/>
                </a:lnTo>
                <a:lnTo>
                  <a:pt x="94106" y="62737"/>
                </a:lnTo>
                <a:lnTo>
                  <a:pt x="130301" y="36067"/>
                </a:lnTo>
                <a:lnTo>
                  <a:pt x="171703" y="16763"/>
                </a:lnTo>
                <a:lnTo>
                  <a:pt x="216407" y="4063"/>
                </a:lnTo>
                <a:lnTo>
                  <a:pt x="263778" y="0"/>
                </a:lnTo>
                <a:lnTo>
                  <a:pt x="311276" y="4063"/>
                </a:lnTo>
                <a:lnTo>
                  <a:pt x="355980" y="16763"/>
                </a:lnTo>
                <a:lnTo>
                  <a:pt x="397382" y="36067"/>
                </a:lnTo>
                <a:lnTo>
                  <a:pt x="433577" y="62737"/>
                </a:lnTo>
                <a:lnTo>
                  <a:pt x="465835" y="94741"/>
                </a:lnTo>
                <a:lnTo>
                  <a:pt x="491489" y="132079"/>
                </a:lnTo>
                <a:lnTo>
                  <a:pt x="511301" y="174116"/>
                </a:lnTo>
                <a:lnTo>
                  <a:pt x="523747" y="219455"/>
                </a:lnTo>
                <a:lnTo>
                  <a:pt x="527684" y="267411"/>
                </a:lnTo>
                <a:lnTo>
                  <a:pt x="521080" y="330758"/>
                </a:lnTo>
                <a:lnTo>
                  <a:pt x="502030" y="385432"/>
                </a:lnTo>
                <a:lnTo>
                  <a:pt x="473709" y="429437"/>
                </a:lnTo>
                <a:lnTo>
                  <a:pt x="437514" y="457441"/>
                </a:lnTo>
                <a:lnTo>
                  <a:pt x="396113" y="468109"/>
                </a:lnTo>
                <a:lnTo>
                  <a:pt x="370458" y="475437"/>
                </a:lnTo>
                <a:lnTo>
                  <a:pt x="349376" y="497446"/>
                </a:lnTo>
                <a:lnTo>
                  <a:pt x="334898" y="528777"/>
                </a:lnTo>
                <a:lnTo>
                  <a:pt x="329691" y="568109"/>
                </a:lnTo>
                <a:lnTo>
                  <a:pt x="329691" y="702132"/>
                </a:lnTo>
                <a:lnTo>
                  <a:pt x="197992" y="702132"/>
                </a:lnTo>
                <a:lnTo>
                  <a:pt x="197992" y="568109"/>
                </a:lnTo>
                <a:lnTo>
                  <a:pt x="204596" y="504774"/>
                </a:lnTo>
                <a:lnTo>
                  <a:pt x="223011" y="449440"/>
                </a:lnTo>
                <a:lnTo>
                  <a:pt x="251967" y="406095"/>
                </a:lnTo>
                <a:lnTo>
                  <a:pt x="288163" y="377431"/>
                </a:lnTo>
                <a:lnTo>
                  <a:pt x="329691" y="367423"/>
                </a:lnTo>
                <a:lnTo>
                  <a:pt x="355345" y="359422"/>
                </a:lnTo>
                <a:lnTo>
                  <a:pt x="376300" y="338086"/>
                </a:lnTo>
                <a:lnTo>
                  <a:pt x="390778" y="306082"/>
                </a:lnTo>
                <a:lnTo>
                  <a:pt x="396113" y="267411"/>
                </a:lnTo>
                <a:lnTo>
                  <a:pt x="385571" y="215391"/>
                </a:lnTo>
                <a:lnTo>
                  <a:pt x="357250" y="172719"/>
                </a:lnTo>
                <a:lnTo>
                  <a:pt x="315213" y="144017"/>
                </a:lnTo>
                <a:lnTo>
                  <a:pt x="263778" y="133349"/>
                </a:lnTo>
                <a:lnTo>
                  <a:pt x="212470" y="144017"/>
                </a:lnTo>
                <a:lnTo>
                  <a:pt x="170433" y="172719"/>
                </a:lnTo>
                <a:lnTo>
                  <a:pt x="142112" y="215391"/>
                </a:lnTo>
                <a:lnTo>
                  <a:pt x="131571" y="267411"/>
                </a:lnTo>
                <a:lnTo>
                  <a:pt x="0" y="267411"/>
                </a:lnTo>
                <a:close/>
              </a:path>
            </a:pathLst>
          </a:custGeom>
          <a:ln w="12700">
            <a:solidFill>
              <a:srgbClr val="416F9C"/>
            </a:solidFill>
            <a:prstDash val="solid"/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 dirty="0"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22453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743</TotalTime>
  <Words>72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CAREERS  JOURNEY</vt:lpstr>
    </vt:vector>
  </TitlesOfParts>
  <Company>Cardinal Newman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Bignall</dc:creator>
  <cp:lastModifiedBy>Jade McKinlay</cp:lastModifiedBy>
  <cp:revision>53</cp:revision>
  <dcterms:created xsi:type="dcterms:W3CDTF">2022-03-01T21:15:51Z</dcterms:created>
  <dcterms:modified xsi:type="dcterms:W3CDTF">2023-12-11T15:24:47Z</dcterms:modified>
</cp:coreProperties>
</file>