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38"/>
  </p:notesMasterIdLst>
  <p:sldIdLst>
    <p:sldId id="256" r:id="rId6"/>
    <p:sldId id="257" r:id="rId7"/>
    <p:sldId id="258" r:id="rId8"/>
    <p:sldId id="265" r:id="rId9"/>
    <p:sldId id="267" r:id="rId10"/>
    <p:sldId id="268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7" r:id="rId34"/>
    <p:sldId id="298" r:id="rId35"/>
    <p:sldId id="299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00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.thompson\Downloads\Skills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.thompson\Downloads\Skills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.thompson\Documents\Covid19%20Response\Plan\Supporting%20Data\JobPosting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Employment20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mlep.sharepoint.com/sites/SouthEastMidlandsLEP/Shared%20Documents/Delivery/Skills/Skills%20Advisory%20Panel/Research/Analysis/OccupationTrends2017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Total Employment - SEMLEP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Overall!$B$5</c:f>
              <c:strCache>
                <c:ptCount val="1"/>
                <c:pt idx="0">
                  <c:v>SEMLEP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Overall!$A$6:$A$11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Overall!$B$6:$B$11</c:f>
              <c:numCache>
                <c:formatCode>#,##0</c:formatCode>
                <c:ptCount val="6"/>
                <c:pt idx="0">
                  <c:v>808400</c:v>
                </c:pt>
                <c:pt idx="1">
                  <c:v>814300</c:v>
                </c:pt>
                <c:pt idx="2">
                  <c:v>831300</c:v>
                </c:pt>
                <c:pt idx="3">
                  <c:v>841500</c:v>
                </c:pt>
                <c:pt idx="4">
                  <c:v>855700</c:v>
                </c:pt>
                <c:pt idx="5">
                  <c:v>864500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6-46B2-B99A-866911C61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891551"/>
        <c:axId val="1397676607"/>
      </c:areaChart>
      <c:catAx>
        <c:axId val="115289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97676607"/>
        <c:crosses val="autoZero"/>
        <c:auto val="1"/>
        <c:lblAlgn val="ctr"/>
        <c:lblOffset val="100"/>
        <c:noMultiLvlLbl val="0"/>
      </c:catAx>
      <c:valAx>
        <c:axId val="139767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28915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LMI'!$A$39</c:f>
              <c:strCache>
                <c:ptCount val="1"/>
                <c:pt idx="0">
                  <c:v>skilled agricultural and related trades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LMI'!$B$38:$G$38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LMI'!$B$39:$G$39</c:f>
              <c:numCache>
                <c:formatCode>General</c:formatCode>
                <c:ptCount val="6"/>
                <c:pt idx="0">
                  <c:v>6400</c:v>
                </c:pt>
                <c:pt idx="1">
                  <c:v>9500</c:v>
                </c:pt>
                <c:pt idx="2">
                  <c:v>6100</c:v>
                </c:pt>
                <c:pt idx="3">
                  <c:v>6200</c:v>
                </c:pt>
                <c:pt idx="4">
                  <c:v>9500</c:v>
                </c:pt>
                <c:pt idx="5">
                  <c:v>9700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D-478E-8477-F1F6A908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669823"/>
        <c:axId val="645301023"/>
      </c:lineChart>
      <c:catAx>
        <c:axId val="113166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301023"/>
        <c:crosses val="autoZero"/>
        <c:auto val="1"/>
        <c:lblAlgn val="ctr"/>
        <c:lblOffset val="100"/>
        <c:noMultiLvlLbl val="0"/>
      </c:catAx>
      <c:valAx>
        <c:axId val="64530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166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Group'!$A$26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Group'!$B$23:$M$23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Group'!$B$26:$M$26</c:f>
              <c:numCache>
                <c:formatCode>General</c:formatCode>
                <c:ptCount val="12"/>
                <c:pt idx="0">
                  <c:v>604</c:v>
                </c:pt>
                <c:pt idx="1">
                  <c:v>565</c:v>
                </c:pt>
                <c:pt idx="2">
                  <c:v>593</c:v>
                </c:pt>
                <c:pt idx="3">
                  <c:v>600</c:v>
                </c:pt>
                <c:pt idx="4">
                  <c:v>414</c:v>
                </c:pt>
                <c:pt idx="5">
                  <c:v>367</c:v>
                </c:pt>
                <c:pt idx="6">
                  <c:v>353</c:v>
                </c:pt>
                <c:pt idx="7">
                  <c:v>449</c:v>
                </c:pt>
                <c:pt idx="8">
                  <c:v>689</c:v>
                </c:pt>
                <c:pt idx="9">
                  <c:v>727</c:v>
                </c:pt>
                <c:pt idx="10">
                  <c:v>636</c:v>
                </c:pt>
                <c:pt idx="11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C-4C4D-A97E-24FA28907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5698352"/>
        <c:axId val="1426311856"/>
      </c:lineChart>
      <c:catAx>
        <c:axId val="14356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6311856"/>
        <c:crosses val="autoZero"/>
        <c:auto val="1"/>
        <c:lblAlgn val="ctr"/>
        <c:lblOffset val="100"/>
        <c:noMultiLvlLbl val="0"/>
      </c:catAx>
      <c:valAx>
        <c:axId val="142631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56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LMI'!$E$61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LMI'!$A$62:$A$67</c:f>
              <c:strCache>
                <c:ptCount val="6"/>
                <c:pt idx="0">
                  <c:v>Jan 2015-Dec 2015</c:v>
                </c:pt>
                <c:pt idx="1">
                  <c:v>Jan 2016-Dec 2016</c:v>
                </c:pt>
                <c:pt idx="2">
                  <c:v>Jan 2017-Dec 2017</c:v>
                </c:pt>
                <c:pt idx="3">
                  <c:v>Jan 2018-Dec 2018</c:v>
                </c:pt>
                <c:pt idx="4">
                  <c:v>Jan 2019-Dec 2019</c:v>
                </c:pt>
                <c:pt idx="5">
                  <c:v>Apr 2019-Mar 2020</c:v>
                </c:pt>
              </c:strCache>
            </c:strRef>
          </c:cat>
          <c:val>
            <c:numRef>
              <c:f>'For LMI'!$E$62:$E$67</c:f>
              <c:numCache>
                <c:formatCode>#,##0</c:formatCode>
                <c:ptCount val="6"/>
                <c:pt idx="0">
                  <c:v>9400</c:v>
                </c:pt>
                <c:pt idx="1">
                  <c:v>8400</c:v>
                </c:pt>
                <c:pt idx="2">
                  <c:v>6400</c:v>
                </c:pt>
                <c:pt idx="3">
                  <c:v>6900</c:v>
                </c:pt>
                <c:pt idx="4">
                  <c:v>7300</c:v>
                </c:pt>
                <c:pt idx="5">
                  <c:v>8500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5-40A1-832C-4E6394904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6459231"/>
        <c:axId val="835847967"/>
      </c:lineChart>
      <c:catAx>
        <c:axId val="82645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5847967"/>
        <c:crosses val="autoZero"/>
        <c:auto val="1"/>
        <c:lblAlgn val="ctr"/>
        <c:lblOffset val="100"/>
        <c:noMultiLvlLbl val="0"/>
      </c:catAx>
      <c:valAx>
        <c:axId val="83584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645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LMI'!$E$73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LMI'!$A$74:$A$79</c:f>
              <c:strCache>
                <c:ptCount val="6"/>
                <c:pt idx="0">
                  <c:v>Jan 2015-Dec 2015</c:v>
                </c:pt>
                <c:pt idx="1">
                  <c:v>Jan 2016-Dec 2016</c:v>
                </c:pt>
                <c:pt idx="2">
                  <c:v>Jan 2017-Dec 2017</c:v>
                </c:pt>
                <c:pt idx="3">
                  <c:v>Jan 2018-Dec 2018</c:v>
                </c:pt>
                <c:pt idx="4">
                  <c:v>Jan 2019-Dec 2019</c:v>
                </c:pt>
                <c:pt idx="5">
                  <c:v>Apr 2019-Mar 2020</c:v>
                </c:pt>
              </c:strCache>
            </c:strRef>
          </c:cat>
          <c:val>
            <c:numRef>
              <c:f>'For LMI'!$E$74:$E$79</c:f>
              <c:numCache>
                <c:formatCode>#,##0</c:formatCode>
                <c:ptCount val="6"/>
                <c:pt idx="0">
                  <c:v>70800</c:v>
                </c:pt>
                <c:pt idx="1">
                  <c:v>62700</c:v>
                </c:pt>
                <c:pt idx="2">
                  <c:v>70600</c:v>
                </c:pt>
                <c:pt idx="3">
                  <c:v>73500</c:v>
                </c:pt>
                <c:pt idx="4">
                  <c:v>75500</c:v>
                </c:pt>
                <c:pt idx="5">
                  <c:v>71100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64-45F9-9289-1BC93F462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914543"/>
        <c:axId val="905719647"/>
      </c:lineChart>
      <c:catAx>
        <c:axId val="112591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5719647"/>
        <c:crosses val="autoZero"/>
        <c:auto val="1"/>
        <c:lblAlgn val="ctr"/>
        <c:lblOffset val="100"/>
        <c:noMultiLvlLbl val="0"/>
      </c:catAx>
      <c:valAx>
        <c:axId val="90571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591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Group'!$A$26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Group'!$B$23:$M$23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Group'!$B$26:$M$26</c:f>
              <c:numCache>
                <c:formatCode>General</c:formatCode>
                <c:ptCount val="12"/>
                <c:pt idx="0">
                  <c:v>604</c:v>
                </c:pt>
                <c:pt idx="1">
                  <c:v>565</c:v>
                </c:pt>
                <c:pt idx="2">
                  <c:v>593</c:v>
                </c:pt>
                <c:pt idx="3">
                  <c:v>600</c:v>
                </c:pt>
                <c:pt idx="4">
                  <c:v>414</c:v>
                </c:pt>
                <c:pt idx="5">
                  <c:v>367</c:v>
                </c:pt>
                <c:pt idx="6">
                  <c:v>353</c:v>
                </c:pt>
                <c:pt idx="7">
                  <c:v>449</c:v>
                </c:pt>
                <c:pt idx="8">
                  <c:v>689</c:v>
                </c:pt>
                <c:pt idx="9">
                  <c:v>727</c:v>
                </c:pt>
                <c:pt idx="10">
                  <c:v>636</c:v>
                </c:pt>
                <c:pt idx="11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9-414E-B067-9A6D9EA8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5698352"/>
        <c:axId val="1426311856"/>
      </c:lineChart>
      <c:catAx>
        <c:axId val="14356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6311856"/>
        <c:crosses val="autoZero"/>
        <c:auto val="1"/>
        <c:lblAlgn val="ctr"/>
        <c:lblOffset val="100"/>
        <c:noMultiLvlLbl val="0"/>
      </c:catAx>
      <c:valAx>
        <c:axId val="142631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56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41722818287539E-2"/>
          <c:y val="0.16017415231410023"/>
          <c:w val="0.9015033374668826"/>
          <c:h val="0.50428882564575195"/>
        </c:manualLayout>
      </c:layout>
      <c:lineChart>
        <c:grouping val="standard"/>
        <c:varyColors val="0"/>
        <c:ser>
          <c:idx val="0"/>
          <c:order val="0"/>
          <c:tx>
            <c:strRef>
              <c:f>'For LMI'!$A$86</c:f>
              <c:strCache>
                <c:ptCount val="1"/>
                <c:pt idx="0">
                  <c:v>corporate managers and directors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LMI'!$B$85:$G$85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LMI'!$B$86:$G$86</c:f>
              <c:numCache>
                <c:formatCode>General</c:formatCode>
                <c:ptCount val="6"/>
                <c:pt idx="0">
                  <c:v>64100</c:v>
                </c:pt>
                <c:pt idx="1">
                  <c:v>63800</c:v>
                </c:pt>
                <c:pt idx="2">
                  <c:v>65500</c:v>
                </c:pt>
                <c:pt idx="3">
                  <c:v>65200</c:v>
                </c:pt>
                <c:pt idx="4">
                  <c:v>74500</c:v>
                </c:pt>
                <c:pt idx="5">
                  <c:v>73700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E4-4376-937A-D4F1EB725324}"/>
            </c:ext>
          </c:extLst>
        </c:ser>
        <c:ser>
          <c:idx val="1"/>
          <c:order val="1"/>
          <c:tx>
            <c:strRef>
              <c:f>'For LMI'!$A$87</c:f>
              <c:strCache>
                <c:ptCount val="1"/>
                <c:pt idx="0">
                  <c:v>business &amp; public service assoc. professionals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'For LMI'!$B$85:$G$85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LMI'!$B$87:$G$87</c:f>
              <c:numCache>
                <c:formatCode>General</c:formatCode>
                <c:ptCount val="6"/>
                <c:pt idx="0">
                  <c:v>55800</c:v>
                </c:pt>
                <c:pt idx="1">
                  <c:v>61700</c:v>
                </c:pt>
                <c:pt idx="2">
                  <c:v>66000</c:v>
                </c:pt>
                <c:pt idx="3">
                  <c:v>65600</c:v>
                </c:pt>
                <c:pt idx="4">
                  <c:v>61200</c:v>
                </c:pt>
                <c:pt idx="5">
                  <c:v>59400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E4-4376-937A-D4F1EB725324}"/>
            </c:ext>
          </c:extLst>
        </c:ser>
        <c:ser>
          <c:idx val="2"/>
          <c:order val="2"/>
          <c:tx>
            <c:strRef>
              <c:f>'For LMI'!$A$88</c:f>
              <c:strCache>
                <c:ptCount val="1"/>
                <c:pt idx="0">
                  <c:v>business, media and public service professionals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'For LMI'!$B$85:$G$85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LMI'!$B$88:$G$88</c:f>
              <c:numCache>
                <c:formatCode>General</c:formatCode>
                <c:ptCount val="6"/>
                <c:pt idx="0">
                  <c:v>43200</c:v>
                </c:pt>
                <c:pt idx="1">
                  <c:v>34400</c:v>
                </c:pt>
                <c:pt idx="2">
                  <c:v>39400</c:v>
                </c:pt>
                <c:pt idx="3">
                  <c:v>43500</c:v>
                </c:pt>
                <c:pt idx="4">
                  <c:v>40000</c:v>
                </c:pt>
                <c:pt idx="5">
                  <c:v>42000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E4-4376-937A-D4F1EB725324}"/>
            </c:ext>
          </c:extLst>
        </c:ser>
        <c:ser>
          <c:idx val="3"/>
          <c:order val="3"/>
          <c:tx>
            <c:strRef>
              <c:f>'For LMI'!$A$89</c:f>
              <c:strCache>
                <c:ptCount val="1"/>
                <c:pt idx="0">
                  <c:v>other managers and proprietors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'For LMI'!$B$85:$G$85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LMI'!$B$89:$G$89</c:f>
              <c:numCache>
                <c:formatCode>General</c:formatCode>
                <c:ptCount val="6"/>
                <c:pt idx="0">
                  <c:v>17200</c:v>
                </c:pt>
                <c:pt idx="1">
                  <c:v>20200</c:v>
                </c:pt>
                <c:pt idx="2">
                  <c:v>24300</c:v>
                </c:pt>
                <c:pt idx="3">
                  <c:v>22500</c:v>
                </c:pt>
                <c:pt idx="4">
                  <c:v>20800</c:v>
                </c:pt>
                <c:pt idx="5">
                  <c:v>25300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E4-4376-937A-D4F1EB725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063503"/>
        <c:axId val="1001255695"/>
      </c:lineChart>
      <c:catAx>
        <c:axId val="107306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1255695"/>
        <c:crosses val="autoZero"/>
        <c:auto val="1"/>
        <c:lblAlgn val="ctr"/>
        <c:lblOffset val="100"/>
        <c:noMultiLvlLbl val="0"/>
      </c:catAx>
      <c:valAx>
        <c:axId val="100125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30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09879429659687E-2"/>
          <c:y val="0.79850910784300155"/>
          <c:w val="0.94858537414792798"/>
          <c:h val="0.16061896193664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Group'!$A$79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Group'!$B$53:$M$53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Group'!$B$79:$M$79</c:f>
              <c:numCache>
                <c:formatCode>General</c:formatCode>
                <c:ptCount val="12"/>
                <c:pt idx="0">
                  <c:v>22838</c:v>
                </c:pt>
                <c:pt idx="1">
                  <c:v>21701</c:v>
                </c:pt>
                <c:pt idx="2">
                  <c:v>19979</c:v>
                </c:pt>
                <c:pt idx="3">
                  <c:v>18660</c:v>
                </c:pt>
                <c:pt idx="4">
                  <c:v>18388</c:v>
                </c:pt>
                <c:pt idx="5">
                  <c:v>16488</c:v>
                </c:pt>
                <c:pt idx="6">
                  <c:v>15204</c:v>
                </c:pt>
                <c:pt idx="7">
                  <c:v>14533</c:v>
                </c:pt>
                <c:pt idx="8">
                  <c:v>13665</c:v>
                </c:pt>
                <c:pt idx="9">
                  <c:v>14514</c:v>
                </c:pt>
                <c:pt idx="10">
                  <c:v>12581</c:v>
                </c:pt>
                <c:pt idx="11">
                  <c:v>11581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8D-472C-A1EA-5741FE1EB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364368"/>
        <c:axId val="1427233504"/>
      </c:lineChart>
      <c:catAx>
        <c:axId val="130836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7233504"/>
        <c:crosses val="autoZero"/>
        <c:auto val="1"/>
        <c:lblAlgn val="ctr"/>
        <c:lblOffset val="100"/>
        <c:noMultiLvlLbl val="0"/>
      </c:catAx>
      <c:valAx>
        <c:axId val="142723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836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LMI'!$A$101</c:f>
              <c:strCache>
                <c:ptCount val="1"/>
                <c:pt idx="0">
                  <c:v>skilled construction and building trades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LMI'!$B$100:$G$100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LMI'!$B$101:$G$101</c:f>
              <c:numCache>
                <c:formatCode>General</c:formatCode>
                <c:ptCount val="6"/>
                <c:pt idx="0">
                  <c:v>34600</c:v>
                </c:pt>
                <c:pt idx="1">
                  <c:v>32400</c:v>
                </c:pt>
                <c:pt idx="2">
                  <c:v>29600</c:v>
                </c:pt>
                <c:pt idx="3">
                  <c:v>29000</c:v>
                </c:pt>
                <c:pt idx="4">
                  <c:v>31200</c:v>
                </c:pt>
                <c:pt idx="5">
                  <c:v>32800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44-4974-A22B-6A3E949F4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616223"/>
        <c:axId val="470599679"/>
      </c:lineChart>
      <c:catAx>
        <c:axId val="113161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0599679"/>
        <c:crosses val="autoZero"/>
        <c:auto val="1"/>
        <c:lblAlgn val="ctr"/>
        <c:lblOffset val="100"/>
        <c:noMultiLvlLbl val="0"/>
      </c:catAx>
      <c:valAx>
        <c:axId val="47059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161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Group'!$A$100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Group'!$B$85:$M$85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Group'!$B$100:$M$100</c:f>
              <c:numCache>
                <c:formatCode>General</c:formatCode>
                <c:ptCount val="12"/>
                <c:pt idx="0">
                  <c:v>9443</c:v>
                </c:pt>
                <c:pt idx="1">
                  <c:v>8864</c:v>
                </c:pt>
                <c:pt idx="2">
                  <c:v>8080</c:v>
                </c:pt>
                <c:pt idx="3">
                  <c:v>7867</c:v>
                </c:pt>
                <c:pt idx="4">
                  <c:v>7909</c:v>
                </c:pt>
                <c:pt idx="5">
                  <c:v>7578</c:v>
                </c:pt>
                <c:pt idx="6">
                  <c:v>7475</c:v>
                </c:pt>
                <c:pt idx="7">
                  <c:v>7205</c:v>
                </c:pt>
                <c:pt idx="8">
                  <c:v>7251</c:v>
                </c:pt>
                <c:pt idx="9">
                  <c:v>7675</c:v>
                </c:pt>
                <c:pt idx="10">
                  <c:v>6894</c:v>
                </c:pt>
                <c:pt idx="11">
                  <c:v>6375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73-4D34-8942-5C5F51A3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002384"/>
        <c:axId val="1360875264"/>
      </c:lineChart>
      <c:catAx>
        <c:axId val="157200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875264"/>
        <c:crosses val="autoZero"/>
        <c:auto val="1"/>
        <c:lblAlgn val="ctr"/>
        <c:lblOffset val="100"/>
        <c:noMultiLvlLbl val="0"/>
      </c:catAx>
      <c:valAx>
        <c:axId val="136087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00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Group'!$A$125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Group'!$B$105:$M$105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Group'!$B$125:$M$125</c:f>
              <c:numCache>
                <c:formatCode>General</c:formatCode>
                <c:ptCount val="12"/>
                <c:pt idx="0">
                  <c:v>26626</c:v>
                </c:pt>
                <c:pt idx="1">
                  <c:v>24389</c:v>
                </c:pt>
                <c:pt idx="2">
                  <c:v>21615</c:v>
                </c:pt>
                <c:pt idx="3">
                  <c:v>19670</c:v>
                </c:pt>
                <c:pt idx="4">
                  <c:v>17898</c:v>
                </c:pt>
                <c:pt idx="5">
                  <c:v>14925</c:v>
                </c:pt>
                <c:pt idx="6">
                  <c:v>12631</c:v>
                </c:pt>
                <c:pt idx="7">
                  <c:v>11369</c:v>
                </c:pt>
                <c:pt idx="8">
                  <c:v>11418</c:v>
                </c:pt>
                <c:pt idx="9">
                  <c:v>12333</c:v>
                </c:pt>
                <c:pt idx="10">
                  <c:v>12240</c:v>
                </c:pt>
                <c:pt idx="11">
                  <c:v>12731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71-4A35-B9FA-E14699FBE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013984"/>
        <c:axId val="1360875680"/>
      </c:lineChart>
      <c:catAx>
        <c:axId val="15720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0875680"/>
        <c:crosses val="autoZero"/>
        <c:auto val="1"/>
        <c:lblAlgn val="ctr"/>
        <c:lblOffset val="100"/>
        <c:noMultiLvlLbl val="0"/>
      </c:catAx>
      <c:valAx>
        <c:axId val="13608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201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 - SEMLEP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Overall!$A$6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Overall!$C$5:$G$5</c:f>
              <c:strCache>
                <c:ptCount val="5"/>
                <c:pt idx="0">
                  <c:v>Bedford</c:v>
                </c:pt>
                <c:pt idx="1">
                  <c:v>Central Bedfordshire</c:v>
                </c:pt>
                <c:pt idx="2">
                  <c:v>Luton</c:v>
                </c:pt>
                <c:pt idx="3">
                  <c:v>Northamptonshire</c:v>
                </c:pt>
                <c:pt idx="4">
                  <c:v>Milton Keynes</c:v>
                </c:pt>
              </c:strCache>
            </c:strRef>
          </c:cat>
          <c:val>
            <c:numRef>
              <c:f>Overall!$C$6:$G$6</c:f>
              <c:numCache>
                <c:formatCode>#,##0</c:formatCode>
                <c:ptCount val="5"/>
                <c:pt idx="0">
                  <c:v>81500</c:v>
                </c:pt>
                <c:pt idx="1">
                  <c:v>141800</c:v>
                </c:pt>
                <c:pt idx="2">
                  <c:v>95700</c:v>
                </c:pt>
                <c:pt idx="3">
                  <c:v>358300</c:v>
                </c:pt>
                <c:pt idx="4">
                  <c:v>131100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0-4F94-81D2-D7EBD38599B4}"/>
            </c:ext>
          </c:extLst>
        </c:ser>
        <c:ser>
          <c:idx val="1"/>
          <c:order val="1"/>
          <c:tx>
            <c:strRef>
              <c:f>Overall!$A$7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Overall!$C$5:$G$5</c:f>
              <c:strCache>
                <c:ptCount val="5"/>
                <c:pt idx="0">
                  <c:v>Bedford</c:v>
                </c:pt>
                <c:pt idx="1">
                  <c:v>Central Bedfordshire</c:v>
                </c:pt>
                <c:pt idx="2">
                  <c:v>Luton</c:v>
                </c:pt>
                <c:pt idx="3">
                  <c:v>Northamptonshire</c:v>
                </c:pt>
                <c:pt idx="4">
                  <c:v>Milton Keynes</c:v>
                </c:pt>
              </c:strCache>
            </c:strRef>
          </c:cat>
          <c:val>
            <c:numRef>
              <c:f>Overall!$C$7:$G$7</c:f>
              <c:numCache>
                <c:formatCode>#,##0</c:formatCode>
                <c:ptCount val="5"/>
                <c:pt idx="0">
                  <c:v>83200</c:v>
                </c:pt>
                <c:pt idx="1">
                  <c:v>142300</c:v>
                </c:pt>
                <c:pt idx="2">
                  <c:v>94200</c:v>
                </c:pt>
                <c:pt idx="3">
                  <c:v>363800</c:v>
                </c:pt>
                <c:pt idx="4">
                  <c:v>130800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0-4F94-81D2-D7EBD38599B4}"/>
            </c:ext>
          </c:extLst>
        </c:ser>
        <c:ser>
          <c:idx val="2"/>
          <c:order val="2"/>
          <c:tx>
            <c:strRef>
              <c:f>Overall!$A$8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Overall!$C$5:$G$5</c:f>
              <c:strCache>
                <c:ptCount val="5"/>
                <c:pt idx="0">
                  <c:v>Bedford</c:v>
                </c:pt>
                <c:pt idx="1">
                  <c:v>Central Bedfordshire</c:v>
                </c:pt>
                <c:pt idx="2">
                  <c:v>Luton</c:v>
                </c:pt>
                <c:pt idx="3">
                  <c:v>Northamptonshire</c:v>
                </c:pt>
                <c:pt idx="4">
                  <c:v>Milton Keynes</c:v>
                </c:pt>
              </c:strCache>
            </c:strRef>
          </c:cat>
          <c:val>
            <c:numRef>
              <c:f>Overall!$C$8:$G$8</c:f>
              <c:numCache>
                <c:formatCode>#,##0</c:formatCode>
                <c:ptCount val="5"/>
                <c:pt idx="0">
                  <c:v>86800</c:v>
                </c:pt>
                <c:pt idx="1">
                  <c:v>147000</c:v>
                </c:pt>
                <c:pt idx="2">
                  <c:v>99800</c:v>
                </c:pt>
                <c:pt idx="3">
                  <c:v>364200</c:v>
                </c:pt>
                <c:pt idx="4">
                  <c:v>133500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0-4F94-81D2-D7EBD38599B4}"/>
            </c:ext>
          </c:extLst>
        </c:ser>
        <c:ser>
          <c:idx val="3"/>
          <c:order val="3"/>
          <c:tx>
            <c:strRef>
              <c:f>Overall!$A$9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Overall!$C$5:$G$5</c:f>
              <c:strCache>
                <c:ptCount val="5"/>
                <c:pt idx="0">
                  <c:v>Bedford</c:v>
                </c:pt>
                <c:pt idx="1">
                  <c:v>Central Bedfordshire</c:v>
                </c:pt>
                <c:pt idx="2">
                  <c:v>Luton</c:v>
                </c:pt>
                <c:pt idx="3">
                  <c:v>Northamptonshire</c:v>
                </c:pt>
                <c:pt idx="4">
                  <c:v>Milton Keynes</c:v>
                </c:pt>
              </c:strCache>
            </c:strRef>
          </c:cat>
          <c:val>
            <c:numRef>
              <c:f>Overall!$C$9:$G$9</c:f>
              <c:numCache>
                <c:formatCode>#,##0</c:formatCode>
                <c:ptCount val="5"/>
                <c:pt idx="0">
                  <c:v>90500</c:v>
                </c:pt>
                <c:pt idx="1">
                  <c:v>148100</c:v>
                </c:pt>
                <c:pt idx="2">
                  <c:v>101500</c:v>
                </c:pt>
                <c:pt idx="3">
                  <c:v>372700</c:v>
                </c:pt>
                <c:pt idx="4">
                  <c:v>128700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E0-4F94-81D2-D7EBD38599B4}"/>
            </c:ext>
          </c:extLst>
        </c:ser>
        <c:ser>
          <c:idx val="4"/>
          <c:order val="4"/>
          <c:tx>
            <c:strRef>
              <c:f>Overall!$A$10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Overall!$C$5:$G$5</c:f>
              <c:strCache>
                <c:ptCount val="5"/>
                <c:pt idx="0">
                  <c:v>Bedford</c:v>
                </c:pt>
                <c:pt idx="1">
                  <c:v>Central Bedfordshire</c:v>
                </c:pt>
                <c:pt idx="2">
                  <c:v>Luton</c:v>
                </c:pt>
                <c:pt idx="3">
                  <c:v>Northamptonshire</c:v>
                </c:pt>
                <c:pt idx="4">
                  <c:v>Milton Keynes</c:v>
                </c:pt>
              </c:strCache>
            </c:strRef>
          </c:cat>
          <c:val>
            <c:numRef>
              <c:f>Overall!$C$10:$G$10</c:f>
              <c:numCache>
                <c:formatCode>#,##0</c:formatCode>
                <c:ptCount val="5"/>
                <c:pt idx="0">
                  <c:v>84600</c:v>
                </c:pt>
                <c:pt idx="1">
                  <c:v>151300</c:v>
                </c:pt>
                <c:pt idx="2">
                  <c:v>100200</c:v>
                </c:pt>
                <c:pt idx="3">
                  <c:v>383300</c:v>
                </c:pt>
                <c:pt idx="4">
                  <c:v>136300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0-4F94-81D2-D7EBD38599B4}"/>
            </c:ext>
          </c:extLst>
        </c:ser>
        <c:ser>
          <c:idx val="5"/>
          <c:order val="5"/>
          <c:tx>
            <c:strRef>
              <c:f>Overall!$A$11</c:f>
              <c:strCache>
                <c:ptCount val="1"/>
                <c:pt idx="0">
                  <c:v>Apr 2019-Mar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Overall!$C$5:$G$5</c:f>
              <c:strCache>
                <c:ptCount val="5"/>
                <c:pt idx="0">
                  <c:v>Bedford</c:v>
                </c:pt>
                <c:pt idx="1">
                  <c:v>Central Bedfordshire</c:v>
                </c:pt>
                <c:pt idx="2">
                  <c:v>Luton</c:v>
                </c:pt>
                <c:pt idx="3">
                  <c:v>Northamptonshire</c:v>
                </c:pt>
                <c:pt idx="4">
                  <c:v>Milton Keynes</c:v>
                </c:pt>
              </c:strCache>
            </c:strRef>
          </c:cat>
          <c:val>
            <c:numRef>
              <c:f>Overall!$C$11:$G$11</c:f>
              <c:numCache>
                <c:formatCode>#,##0</c:formatCode>
                <c:ptCount val="5"/>
                <c:pt idx="0">
                  <c:v>88600</c:v>
                </c:pt>
                <c:pt idx="1">
                  <c:v>151500</c:v>
                </c:pt>
                <c:pt idx="2">
                  <c:v>101600</c:v>
                </c:pt>
                <c:pt idx="3">
                  <c:v>387100</c:v>
                </c:pt>
                <c:pt idx="4">
                  <c:v>135700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E0-4F94-81D2-D7EBD3859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329807"/>
        <c:axId val="649992559"/>
      </c:barChart>
      <c:catAx>
        <c:axId val="89732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9992559"/>
        <c:crosses val="autoZero"/>
        <c:auto val="1"/>
        <c:lblAlgn val="ctr"/>
        <c:lblOffset val="100"/>
        <c:noMultiLvlLbl val="0"/>
      </c:catAx>
      <c:valAx>
        <c:axId val="64999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732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Employment </a:t>
            </a:r>
          </a:p>
          <a:p>
            <a:pPr>
              <a:defRPr/>
            </a:pPr>
            <a:r>
              <a:rPr lang="en-GB" dirty="0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20530108274453"/>
          <c:y val="0.21187211226211367"/>
          <c:w val="0.8486783402588024"/>
          <c:h val="0.60842362150015827"/>
        </c:manualLayout>
      </c:layout>
      <c:lineChart>
        <c:grouping val="standard"/>
        <c:varyColors val="0"/>
        <c:ser>
          <c:idx val="0"/>
          <c:order val="0"/>
          <c:tx>
            <c:strRef>
              <c:f>'For LMI'!$A$127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LMI'!$B$117:$G$117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LMI'!$B$127:$G$127</c:f>
              <c:numCache>
                <c:formatCode>General</c:formatCode>
                <c:ptCount val="6"/>
                <c:pt idx="0">
                  <c:v>463700</c:v>
                </c:pt>
                <c:pt idx="1">
                  <c:v>458100</c:v>
                </c:pt>
                <c:pt idx="2">
                  <c:v>445300</c:v>
                </c:pt>
                <c:pt idx="3">
                  <c:v>479900</c:v>
                </c:pt>
                <c:pt idx="4">
                  <c:v>488300</c:v>
                </c:pt>
                <c:pt idx="5">
                  <c:v>489800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84-432C-98D6-2195255C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217935"/>
        <c:axId val="651452447"/>
      </c:lineChart>
      <c:catAx>
        <c:axId val="11212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452447"/>
        <c:crosses val="autoZero"/>
        <c:auto val="1"/>
        <c:lblAlgn val="ctr"/>
        <c:lblOffset val="100"/>
        <c:noMultiLvlLbl val="0"/>
      </c:catAx>
      <c:valAx>
        <c:axId val="65145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12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layout>
        <c:manualLayout>
          <c:xMode val="edge"/>
          <c:yMode val="edge"/>
          <c:x val="0.22427302180109798"/>
          <c:y val="1.4358486562755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Group'!$A$153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Group'!$B$130:$M$130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Group'!$B$153:$M$153</c:f>
              <c:numCache>
                <c:formatCode>General</c:formatCode>
                <c:ptCount val="12"/>
                <c:pt idx="0">
                  <c:v>13378</c:v>
                </c:pt>
                <c:pt idx="1">
                  <c:v>13379</c:v>
                </c:pt>
                <c:pt idx="2">
                  <c:v>12940</c:v>
                </c:pt>
                <c:pt idx="3">
                  <c:v>13367</c:v>
                </c:pt>
                <c:pt idx="4">
                  <c:v>13489</c:v>
                </c:pt>
                <c:pt idx="5">
                  <c:v>12178</c:v>
                </c:pt>
                <c:pt idx="6">
                  <c:v>11175</c:v>
                </c:pt>
                <c:pt idx="7">
                  <c:v>11139</c:v>
                </c:pt>
                <c:pt idx="8">
                  <c:v>9928</c:v>
                </c:pt>
                <c:pt idx="9">
                  <c:v>10479</c:v>
                </c:pt>
                <c:pt idx="10">
                  <c:v>10802</c:v>
                </c:pt>
                <c:pt idx="11">
                  <c:v>10559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6F-4A52-8B5D-B488F58A6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421760"/>
        <c:axId val="1360856544"/>
      </c:lineChart>
      <c:catAx>
        <c:axId val="15794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0856544"/>
        <c:crosses val="autoZero"/>
        <c:auto val="1"/>
        <c:lblAlgn val="ctr"/>
        <c:lblOffset val="100"/>
        <c:noMultiLvlLbl val="0"/>
      </c:catAx>
      <c:valAx>
        <c:axId val="13608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94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LMI'!$A$137</c:f>
              <c:strCache>
                <c:ptCount val="1"/>
                <c:pt idx="0">
                  <c:v>teaching and educational professionals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LMI'!$B$136:$G$136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LMI'!$B$137:$G$137</c:f>
              <c:numCache>
                <c:formatCode>General</c:formatCode>
                <c:ptCount val="6"/>
                <c:pt idx="0">
                  <c:v>39700</c:v>
                </c:pt>
                <c:pt idx="1">
                  <c:v>44300</c:v>
                </c:pt>
                <c:pt idx="2">
                  <c:v>40000</c:v>
                </c:pt>
                <c:pt idx="3">
                  <c:v>40000</c:v>
                </c:pt>
                <c:pt idx="4">
                  <c:v>42600</c:v>
                </c:pt>
                <c:pt idx="5">
                  <c:v>43900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9-422C-A80F-CF851ECA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646623"/>
        <c:axId val="998065487"/>
      </c:lineChart>
      <c:catAx>
        <c:axId val="113164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8065487"/>
        <c:crosses val="autoZero"/>
        <c:auto val="1"/>
        <c:lblAlgn val="ctr"/>
        <c:lblOffset val="100"/>
        <c:noMultiLvlLbl val="0"/>
      </c:catAx>
      <c:valAx>
        <c:axId val="99806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164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Group'!$A$170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Group'!$B$157:$M$157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Group'!$B$170:$M$170</c:f>
              <c:numCache>
                <c:formatCode>General</c:formatCode>
                <c:ptCount val="12"/>
                <c:pt idx="0">
                  <c:v>9930</c:v>
                </c:pt>
                <c:pt idx="1">
                  <c:v>9310</c:v>
                </c:pt>
                <c:pt idx="2">
                  <c:v>8633</c:v>
                </c:pt>
                <c:pt idx="3">
                  <c:v>7920</c:v>
                </c:pt>
                <c:pt idx="4">
                  <c:v>7734</c:v>
                </c:pt>
                <c:pt idx="5">
                  <c:v>7135</c:v>
                </c:pt>
                <c:pt idx="6">
                  <c:v>6738</c:v>
                </c:pt>
                <c:pt idx="7">
                  <c:v>6487</c:v>
                </c:pt>
                <c:pt idx="8">
                  <c:v>6537</c:v>
                </c:pt>
                <c:pt idx="9">
                  <c:v>7361</c:v>
                </c:pt>
                <c:pt idx="10">
                  <c:v>6790</c:v>
                </c:pt>
                <c:pt idx="11">
                  <c:v>6548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5-4BDF-BFBC-6066EED8D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1646912"/>
        <c:axId val="1297654448"/>
      </c:lineChart>
      <c:catAx>
        <c:axId val="13516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7654448"/>
        <c:crosses val="autoZero"/>
        <c:auto val="1"/>
        <c:lblAlgn val="ctr"/>
        <c:lblOffset val="100"/>
        <c:noMultiLvlLbl val="0"/>
      </c:catAx>
      <c:valAx>
        <c:axId val="1297654448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164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LMI'!$A$155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LMI'!$B$152:$G$152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LMI'!$B$155:$G$155</c:f>
              <c:numCache>
                <c:formatCode>General</c:formatCode>
                <c:ptCount val="6"/>
                <c:pt idx="0">
                  <c:v>59400</c:v>
                </c:pt>
                <c:pt idx="1">
                  <c:v>70800</c:v>
                </c:pt>
                <c:pt idx="2">
                  <c:v>71200</c:v>
                </c:pt>
                <c:pt idx="3">
                  <c:v>74200</c:v>
                </c:pt>
                <c:pt idx="4">
                  <c:v>74200</c:v>
                </c:pt>
                <c:pt idx="5">
                  <c:v>70400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1E-4F1B-9572-92E57C378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5451615"/>
        <c:axId val="1118126831"/>
      </c:lineChart>
      <c:catAx>
        <c:axId val="90545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8126831"/>
        <c:crosses val="autoZero"/>
        <c:auto val="1"/>
        <c:lblAlgn val="ctr"/>
        <c:lblOffset val="100"/>
        <c:noMultiLvlLbl val="0"/>
      </c:catAx>
      <c:valAx>
        <c:axId val="1118126831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545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Group'!$A$186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Group'!$B$175:$M$175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Group'!$B$186:$M$186</c:f>
              <c:numCache>
                <c:formatCode>General</c:formatCode>
                <c:ptCount val="12"/>
                <c:pt idx="0">
                  <c:v>13219</c:v>
                </c:pt>
                <c:pt idx="1">
                  <c:v>11689</c:v>
                </c:pt>
                <c:pt idx="2">
                  <c:v>10660</c:v>
                </c:pt>
                <c:pt idx="3">
                  <c:v>10762</c:v>
                </c:pt>
                <c:pt idx="4">
                  <c:v>10969</c:v>
                </c:pt>
                <c:pt idx="5">
                  <c:v>10055</c:v>
                </c:pt>
                <c:pt idx="6">
                  <c:v>9072</c:v>
                </c:pt>
                <c:pt idx="7">
                  <c:v>8827</c:v>
                </c:pt>
                <c:pt idx="8">
                  <c:v>8686</c:v>
                </c:pt>
                <c:pt idx="9">
                  <c:v>9633</c:v>
                </c:pt>
                <c:pt idx="10">
                  <c:v>9121</c:v>
                </c:pt>
                <c:pt idx="11">
                  <c:v>8329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64-4317-8249-3AC3E65B8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343168"/>
        <c:axId val="1427232672"/>
      </c:lineChart>
      <c:catAx>
        <c:axId val="13083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7232672"/>
        <c:crosses val="autoZero"/>
        <c:auto val="1"/>
        <c:lblAlgn val="ctr"/>
        <c:lblOffset val="100"/>
        <c:noMultiLvlLbl val="0"/>
      </c:catAx>
      <c:valAx>
        <c:axId val="1427232672"/>
        <c:scaling>
          <c:orientation val="minMax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83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Employment</a:t>
            </a:r>
          </a:p>
          <a:p>
            <a:pPr>
              <a:defRPr/>
            </a:pPr>
            <a:r>
              <a:rPr lang="en-GB" sz="1400" b="1" i="0" u="none" strike="noStrike" baseline="0" dirty="0">
                <a:effectLst/>
              </a:rPr>
              <a:t>(East, South East, East Midlands)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LMI'!$A$187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LMI'!$B$166:$G$166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LMI'!$B$187:$G$187</c:f>
              <c:numCache>
                <c:formatCode>General</c:formatCode>
                <c:ptCount val="6"/>
                <c:pt idx="0">
                  <c:v>802600</c:v>
                </c:pt>
                <c:pt idx="1">
                  <c:v>794800</c:v>
                </c:pt>
                <c:pt idx="2">
                  <c:v>818700</c:v>
                </c:pt>
                <c:pt idx="3">
                  <c:v>826500</c:v>
                </c:pt>
                <c:pt idx="4">
                  <c:v>852700</c:v>
                </c:pt>
                <c:pt idx="5">
                  <c:v>879600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0-454E-A416-A8EFD6A78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070287"/>
        <c:axId val="339029055"/>
      </c:lineChart>
      <c:catAx>
        <c:axId val="108207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029055"/>
        <c:crosses val="autoZero"/>
        <c:auto val="1"/>
        <c:lblAlgn val="ctr"/>
        <c:lblOffset val="100"/>
        <c:noMultiLvlLbl val="0"/>
      </c:catAx>
      <c:valAx>
        <c:axId val="33902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207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Group'!$A$203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Group'!$B$193:$M$193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Group'!$B$203:$M$203</c:f>
              <c:numCache>
                <c:formatCode>General</c:formatCode>
                <c:ptCount val="12"/>
                <c:pt idx="0">
                  <c:v>5850</c:v>
                </c:pt>
                <c:pt idx="1">
                  <c:v>5468</c:v>
                </c:pt>
                <c:pt idx="2">
                  <c:v>4747</c:v>
                </c:pt>
                <c:pt idx="3">
                  <c:v>5050</c:v>
                </c:pt>
                <c:pt idx="4">
                  <c:v>5080</c:v>
                </c:pt>
                <c:pt idx="5">
                  <c:v>5211</c:v>
                </c:pt>
                <c:pt idx="6">
                  <c:v>5179</c:v>
                </c:pt>
                <c:pt idx="7">
                  <c:v>4740</c:v>
                </c:pt>
                <c:pt idx="8">
                  <c:v>4574</c:v>
                </c:pt>
                <c:pt idx="9">
                  <c:v>4728</c:v>
                </c:pt>
                <c:pt idx="10">
                  <c:v>3696</c:v>
                </c:pt>
                <c:pt idx="11">
                  <c:v>3023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E-4DF8-88F2-FDF843DA0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5816784"/>
        <c:axId val="1422994864"/>
      </c:lineChart>
      <c:catAx>
        <c:axId val="16358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2994864"/>
        <c:crosses val="autoZero"/>
        <c:auto val="1"/>
        <c:lblAlgn val="ctr"/>
        <c:lblOffset val="100"/>
        <c:noMultiLvlLbl val="0"/>
      </c:catAx>
      <c:valAx>
        <c:axId val="1422994864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58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Employment</a:t>
            </a:r>
          </a:p>
          <a:p>
            <a:pPr>
              <a:defRPr/>
            </a:pPr>
            <a:r>
              <a:rPr lang="en-GB" sz="1400" b="1" i="0" u="none" strike="noStrike" baseline="0" dirty="0">
                <a:effectLst/>
              </a:rPr>
              <a:t>(East, South East, East Midlands)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LMI'!$A$202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LMI'!$B$192:$G$192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LMI'!$B$202:$G$202</c:f>
              <c:numCache>
                <c:formatCode>General</c:formatCode>
                <c:ptCount val="6"/>
                <c:pt idx="0">
                  <c:v>421400</c:v>
                </c:pt>
                <c:pt idx="1">
                  <c:v>438000</c:v>
                </c:pt>
                <c:pt idx="2">
                  <c:v>432900</c:v>
                </c:pt>
                <c:pt idx="3">
                  <c:v>436400</c:v>
                </c:pt>
                <c:pt idx="4">
                  <c:v>470100</c:v>
                </c:pt>
                <c:pt idx="5">
                  <c:v>474800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24-4AE4-B5B3-9C5C53995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850831"/>
        <c:axId val="998080047"/>
      </c:lineChart>
      <c:catAx>
        <c:axId val="92685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8080047"/>
        <c:crosses val="autoZero"/>
        <c:auto val="1"/>
        <c:lblAlgn val="ctr"/>
        <c:lblOffset val="100"/>
        <c:noMultiLvlLbl val="0"/>
      </c:catAx>
      <c:valAx>
        <c:axId val="99808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685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layout>
        <c:manualLayout>
          <c:xMode val="edge"/>
          <c:yMode val="edge"/>
          <c:x val="0.410221123347692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Group'!$A$242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Group'!$B$208:$M$208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Group'!$B$242:$M$242</c:f>
              <c:numCache>
                <c:formatCode>General</c:formatCode>
                <c:ptCount val="12"/>
                <c:pt idx="0">
                  <c:v>18861</c:v>
                </c:pt>
                <c:pt idx="1">
                  <c:v>19015</c:v>
                </c:pt>
                <c:pt idx="2">
                  <c:v>19191</c:v>
                </c:pt>
                <c:pt idx="3">
                  <c:v>18476</c:v>
                </c:pt>
                <c:pt idx="4">
                  <c:v>17741</c:v>
                </c:pt>
                <c:pt idx="5">
                  <c:v>15953</c:v>
                </c:pt>
                <c:pt idx="6">
                  <c:v>14557</c:v>
                </c:pt>
                <c:pt idx="7">
                  <c:v>14964</c:v>
                </c:pt>
                <c:pt idx="8">
                  <c:v>14940</c:v>
                </c:pt>
                <c:pt idx="9">
                  <c:v>16509</c:v>
                </c:pt>
                <c:pt idx="10">
                  <c:v>17857</c:v>
                </c:pt>
                <c:pt idx="11">
                  <c:v>18355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F5-4271-8DCF-D87C80193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315968"/>
        <c:axId val="1427236832"/>
      </c:lineChart>
      <c:catAx>
        <c:axId val="130831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7236832"/>
        <c:crosses val="autoZero"/>
        <c:auto val="1"/>
        <c:lblAlgn val="ctr"/>
        <c:lblOffset val="100"/>
        <c:noMultiLvlLbl val="0"/>
      </c:catAx>
      <c:valAx>
        <c:axId val="1427236832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831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Employment Rates +16 </a:t>
            </a:r>
          </a:p>
          <a:p>
            <a:pPr>
              <a:defRPr/>
            </a:pPr>
            <a:r>
              <a:rPr lang="en-GB" sz="1000" dirty="0"/>
              <a:t>(versus Population)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'Employment Rates'!$J$14</c:f>
              <c:strCache>
                <c:ptCount val="1"/>
                <c:pt idx="0">
                  <c:v>SEMLEP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'Employment Rates'!$K$13:$P$13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'Employment Rates'!$K$14:$P$14</c:f>
              <c:numCache>
                <c:formatCode>0%</c:formatCode>
                <c:ptCount val="6"/>
                <c:pt idx="0">
                  <c:v>0.63170199501246882</c:v>
                </c:pt>
                <c:pt idx="1">
                  <c:v>0.62275814698923915</c:v>
                </c:pt>
                <c:pt idx="2">
                  <c:v>0.63543013615273447</c:v>
                </c:pt>
                <c:pt idx="3">
                  <c:v>0.64057047489000152</c:v>
                </c:pt>
                <c:pt idx="4">
                  <c:v>0.64185351270553059</c:v>
                </c:pt>
                <c:pt idx="5">
                  <c:v>0.64347181008902077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5-4486-AB4E-D8710BA43BBD}"/>
            </c:ext>
          </c:extLst>
        </c:ser>
        <c:ser>
          <c:idx val="1"/>
          <c:order val="1"/>
          <c:tx>
            <c:strRef>
              <c:f>'Employment Rates'!$J$15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'Employment Rates'!$K$13:$P$13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'Employment Rates'!$K$15:$P$15</c:f>
              <c:numCache>
                <c:formatCode>0%</c:formatCode>
                <c:ptCount val="6"/>
                <c:pt idx="0">
                  <c:v>0.60280564055417574</c:v>
                </c:pt>
                <c:pt idx="1">
                  <c:v>0.60458363015159289</c:v>
                </c:pt>
                <c:pt idx="2">
                  <c:v>0.60986887088148278</c:v>
                </c:pt>
                <c:pt idx="3">
                  <c:v>0.61085531187312359</c:v>
                </c:pt>
                <c:pt idx="4">
                  <c:v>0.61492095655511614</c:v>
                </c:pt>
                <c:pt idx="5">
                  <c:v>0.61730032091281872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F5-4486-AB4E-D8710BA43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6368271"/>
        <c:axId val="1353736111"/>
      </c:lineChart>
      <c:catAx>
        <c:axId val="139636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3736111"/>
        <c:crosses val="autoZero"/>
        <c:auto val="1"/>
        <c:lblAlgn val="ctr"/>
        <c:lblOffset val="100"/>
        <c:noMultiLvlLbl val="0"/>
      </c:catAx>
      <c:valAx>
        <c:axId val="13537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96368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</a:t>
            </a:r>
          </a:p>
        </c:rich>
      </c:tx>
      <c:layout>
        <c:manualLayout>
          <c:xMode val="edge"/>
          <c:yMode val="edge"/>
          <c:x val="0.40069900836863476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LMI'!$A$211</c:f>
              <c:strCache>
                <c:ptCount val="1"/>
                <c:pt idx="0">
                  <c:v>caring personal service occupations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LMI'!$B$210:$G$210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LMI'!$B$211:$G$211</c:f>
              <c:numCache>
                <c:formatCode>General</c:formatCode>
                <c:ptCount val="6"/>
                <c:pt idx="0">
                  <c:v>56000</c:v>
                </c:pt>
                <c:pt idx="1">
                  <c:v>54000</c:v>
                </c:pt>
                <c:pt idx="2">
                  <c:v>56400</c:v>
                </c:pt>
                <c:pt idx="3">
                  <c:v>55900</c:v>
                </c:pt>
                <c:pt idx="4">
                  <c:v>58100</c:v>
                </c:pt>
                <c:pt idx="5">
                  <c:v>61700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8E-46AB-8E10-09A6ACEAF69D}"/>
            </c:ext>
          </c:extLst>
        </c:ser>
        <c:ser>
          <c:idx val="1"/>
          <c:order val="1"/>
          <c:tx>
            <c:strRef>
              <c:f>'For LMI'!$A$212</c:f>
              <c:strCache>
                <c:ptCount val="1"/>
                <c:pt idx="0">
                  <c:v>health &amp; social care assoc. professionals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'For LMI'!$B$210:$G$210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LMI'!$B$212:$G$212</c:f>
              <c:numCache>
                <c:formatCode>General</c:formatCode>
                <c:ptCount val="6"/>
                <c:pt idx="0">
                  <c:v>11200</c:v>
                </c:pt>
                <c:pt idx="1">
                  <c:v>10300</c:v>
                </c:pt>
                <c:pt idx="2">
                  <c:v>12000</c:v>
                </c:pt>
                <c:pt idx="3">
                  <c:v>8600</c:v>
                </c:pt>
                <c:pt idx="4">
                  <c:v>9900</c:v>
                </c:pt>
                <c:pt idx="5">
                  <c:v>12600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8E-46AB-8E10-09A6ACEAF69D}"/>
            </c:ext>
          </c:extLst>
        </c:ser>
        <c:ser>
          <c:idx val="2"/>
          <c:order val="2"/>
          <c:tx>
            <c:strRef>
              <c:f>'For LMI'!$A$213</c:f>
              <c:strCache>
                <c:ptCount val="1"/>
                <c:pt idx="0">
                  <c:v>health professionals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'For LMI'!$B$210:$G$210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LMI'!$B$213:$G$213</c:f>
              <c:numCache>
                <c:formatCode>General</c:formatCode>
                <c:ptCount val="6"/>
                <c:pt idx="0">
                  <c:v>26300</c:v>
                </c:pt>
                <c:pt idx="1">
                  <c:v>20500</c:v>
                </c:pt>
                <c:pt idx="2">
                  <c:v>25300</c:v>
                </c:pt>
                <c:pt idx="3">
                  <c:v>36700</c:v>
                </c:pt>
                <c:pt idx="4">
                  <c:v>34000</c:v>
                </c:pt>
                <c:pt idx="5">
                  <c:v>34300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8E-46AB-8E10-09A6ACEAF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856031"/>
        <c:axId val="998055919"/>
      </c:lineChart>
      <c:catAx>
        <c:axId val="92685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8055919"/>
        <c:crosses val="autoZero"/>
        <c:auto val="1"/>
        <c:lblAlgn val="ctr"/>
        <c:lblOffset val="100"/>
        <c:noMultiLvlLbl val="0"/>
      </c:catAx>
      <c:valAx>
        <c:axId val="99805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685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Group'!$A$253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Group'!$B$248:$M$248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Group'!$B$253:$M$253</c:f>
              <c:numCache>
                <c:formatCode>General</c:formatCode>
                <c:ptCount val="12"/>
                <c:pt idx="0">
                  <c:v>3528</c:v>
                </c:pt>
                <c:pt idx="1">
                  <c:v>3444</c:v>
                </c:pt>
                <c:pt idx="2">
                  <c:v>3757</c:v>
                </c:pt>
                <c:pt idx="3">
                  <c:v>3787</c:v>
                </c:pt>
                <c:pt idx="4">
                  <c:v>3727</c:v>
                </c:pt>
                <c:pt idx="5">
                  <c:v>3595</c:v>
                </c:pt>
                <c:pt idx="6">
                  <c:v>3033</c:v>
                </c:pt>
                <c:pt idx="7">
                  <c:v>2721</c:v>
                </c:pt>
                <c:pt idx="8">
                  <c:v>2494</c:v>
                </c:pt>
                <c:pt idx="9">
                  <c:v>2618</c:v>
                </c:pt>
                <c:pt idx="10">
                  <c:v>2514</c:v>
                </c:pt>
                <c:pt idx="11">
                  <c:v>2383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60-46E1-A18D-A6B82193D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215232"/>
        <c:axId val="1367824432"/>
      </c:lineChart>
      <c:catAx>
        <c:axId val="14692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7824432"/>
        <c:crosses val="autoZero"/>
        <c:auto val="1"/>
        <c:lblAlgn val="ctr"/>
        <c:lblOffset val="100"/>
        <c:noMultiLvlLbl val="0"/>
      </c:catAx>
      <c:valAx>
        <c:axId val="1367824432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92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LMI'!$A$232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LMI'!$B$226:$G$226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LMI'!$B$232:$G$232</c:f>
              <c:numCache>
                <c:formatCode>General</c:formatCode>
                <c:ptCount val="6"/>
                <c:pt idx="0">
                  <c:v>75550</c:v>
                </c:pt>
                <c:pt idx="1">
                  <c:v>79300</c:v>
                </c:pt>
                <c:pt idx="2">
                  <c:v>83900</c:v>
                </c:pt>
                <c:pt idx="3">
                  <c:v>79000</c:v>
                </c:pt>
                <c:pt idx="4">
                  <c:v>88300</c:v>
                </c:pt>
                <c:pt idx="5">
                  <c:v>96900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FA-4181-BE35-42EBF6B1A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1469039"/>
        <c:axId val="966150271"/>
      </c:lineChart>
      <c:catAx>
        <c:axId val="109146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6150271"/>
        <c:crosses val="autoZero"/>
        <c:auto val="1"/>
        <c:lblAlgn val="ctr"/>
        <c:lblOffset val="100"/>
        <c:noMultiLvlLbl val="0"/>
      </c:catAx>
      <c:valAx>
        <c:axId val="96615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146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Group'!$A$275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Group'!$B$261:$M$261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Group'!$B$275:$M$275</c:f>
              <c:numCache>
                <c:formatCode>General</c:formatCode>
                <c:ptCount val="12"/>
                <c:pt idx="0">
                  <c:v>10457</c:v>
                </c:pt>
                <c:pt idx="1">
                  <c:v>10110</c:v>
                </c:pt>
                <c:pt idx="2">
                  <c:v>10016</c:v>
                </c:pt>
                <c:pt idx="3">
                  <c:v>10133</c:v>
                </c:pt>
                <c:pt idx="4">
                  <c:v>10252</c:v>
                </c:pt>
                <c:pt idx="5">
                  <c:v>10229</c:v>
                </c:pt>
                <c:pt idx="6">
                  <c:v>9737</c:v>
                </c:pt>
                <c:pt idx="7">
                  <c:v>8968</c:v>
                </c:pt>
                <c:pt idx="8">
                  <c:v>8598</c:v>
                </c:pt>
                <c:pt idx="9">
                  <c:v>8994</c:v>
                </c:pt>
                <c:pt idx="10">
                  <c:v>8355</c:v>
                </c:pt>
                <c:pt idx="11">
                  <c:v>8849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97-4E82-9A41-C2E13BE2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793536"/>
        <c:axId val="1585319712"/>
      </c:lineChart>
      <c:catAx>
        <c:axId val="15657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5319712"/>
        <c:crosses val="autoZero"/>
        <c:auto val="1"/>
        <c:lblAlgn val="ctr"/>
        <c:lblOffset val="100"/>
        <c:noMultiLvlLbl val="0"/>
      </c:catAx>
      <c:valAx>
        <c:axId val="1585319712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579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  <a:endParaRPr lang="en-GB"/>
          </a:p>
          <a:p>
            <a:pPr>
              <a:defRPr/>
            </a:pPr>
            <a:r>
              <a:rPr lang="en-US"/>
              <a:t>(East, South East, East Midlands)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LMI'!$A$251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LMI'!$B$242:$G$242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LMI'!$B$251:$G$251</c:f>
              <c:numCache>
                <c:formatCode>General</c:formatCode>
                <c:ptCount val="6"/>
                <c:pt idx="0">
                  <c:v>476600</c:v>
                </c:pt>
                <c:pt idx="1">
                  <c:v>496300</c:v>
                </c:pt>
                <c:pt idx="2">
                  <c:v>493200</c:v>
                </c:pt>
                <c:pt idx="3">
                  <c:v>489700</c:v>
                </c:pt>
                <c:pt idx="4">
                  <c:v>504700</c:v>
                </c:pt>
                <c:pt idx="5">
                  <c:v>513200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5-435D-9106-194962F3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446575"/>
        <c:axId val="974043455"/>
      </c:lineChart>
      <c:catAx>
        <c:axId val="75144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4043455"/>
        <c:crosses val="autoZero"/>
        <c:auto val="1"/>
        <c:lblAlgn val="ctr"/>
        <c:lblOffset val="100"/>
        <c:noMultiLvlLbl val="0"/>
      </c:catAx>
      <c:valAx>
        <c:axId val="97404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144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Group'!$A$305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Group'!$B$280:$M$280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Group'!$B$305:$M$305</c:f>
              <c:numCache>
                <c:formatCode>General</c:formatCode>
                <c:ptCount val="12"/>
                <c:pt idx="0">
                  <c:v>18044</c:v>
                </c:pt>
                <c:pt idx="1">
                  <c:v>17431</c:v>
                </c:pt>
                <c:pt idx="2">
                  <c:v>16447</c:v>
                </c:pt>
                <c:pt idx="3">
                  <c:v>15725</c:v>
                </c:pt>
                <c:pt idx="4">
                  <c:v>15575</c:v>
                </c:pt>
                <c:pt idx="5">
                  <c:v>15204</c:v>
                </c:pt>
                <c:pt idx="6">
                  <c:v>14813</c:v>
                </c:pt>
                <c:pt idx="7">
                  <c:v>14640</c:v>
                </c:pt>
                <c:pt idx="8">
                  <c:v>14193</c:v>
                </c:pt>
                <c:pt idx="9">
                  <c:v>15178</c:v>
                </c:pt>
                <c:pt idx="10">
                  <c:v>13756</c:v>
                </c:pt>
                <c:pt idx="11">
                  <c:v>13623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18-473B-8633-D335219ED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5470656"/>
        <c:axId val="1438473456"/>
      </c:lineChart>
      <c:catAx>
        <c:axId val="142547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8473456"/>
        <c:crosses val="autoZero"/>
        <c:auto val="1"/>
        <c:lblAlgn val="ctr"/>
        <c:lblOffset val="100"/>
        <c:noMultiLvlLbl val="0"/>
      </c:catAx>
      <c:valAx>
        <c:axId val="1438473456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54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LMI'!$A$304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LMI'!$B$261:$G$261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LMI'!$B$304:$G$304</c:f>
              <c:numCache>
                <c:formatCode>General</c:formatCode>
                <c:ptCount val="6"/>
                <c:pt idx="0">
                  <c:v>586200</c:v>
                </c:pt>
                <c:pt idx="1">
                  <c:v>576700</c:v>
                </c:pt>
                <c:pt idx="2">
                  <c:v>591950</c:v>
                </c:pt>
                <c:pt idx="3">
                  <c:v>611000</c:v>
                </c:pt>
                <c:pt idx="4">
                  <c:v>606300</c:v>
                </c:pt>
                <c:pt idx="5">
                  <c:v>602450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68-47B1-A387-2B6E80A65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832255"/>
        <c:axId val="1118130991"/>
      </c:lineChart>
      <c:catAx>
        <c:axId val="128683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8130991"/>
        <c:crosses val="autoZero"/>
        <c:auto val="1"/>
        <c:lblAlgn val="ctr"/>
        <c:lblOffset val="100"/>
        <c:noMultiLvlLbl val="0"/>
      </c:catAx>
      <c:valAx>
        <c:axId val="111813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683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Group'!$A$319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Group'!$B$312:$M$312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Group'!$B$319:$M$319</c:f>
              <c:numCache>
                <c:formatCode>General</c:formatCode>
                <c:ptCount val="12"/>
                <c:pt idx="0">
                  <c:v>4860</c:v>
                </c:pt>
                <c:pt idx="1">
                  <c:v>4513</c:v>
                </c:pt>
                <c:pt idx="2">
                  <c:v>4185</c:v>
                </c:pt>
                <c:pt idx="3">
                  <c:v>4022</c:v>
                </c:pt>
                <c:pt idx="4">
                  <c:v>3859</c:v>
                </c:pt>
                <c:pt idx="5">
                  <c:v>3646</c:v>
                </c:pt>
                <c:pt idx="6">
                  <c:v>3328</c:v>
                </c:pt>
                <c:pt idx="7">
                  <c:v>3197</c:v>
                </c:pt>
                <c:pt idx="8">
                  <c:v>3238</c:v>
                </c:pt>
                <c:pt idx="9">
                  <c:v>3326</c:v>
                </c:pt>
                <c:pt idx="10">
                  <c:v>2971</c:v>
                </c:pt>
                <c:pt idx="11">
                  <c:v>2671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9-4EC7-B4D5-25AF71C22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5783184"/>
        <c:axId val="1445431936"/>
      </c:lineChart>
      <c:catAx>
        <c:axId val="163578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5431936"/>
        <c:crosses val="autoZero"/>
        <c:auto val="1"/>
        <c:lblAlgn val="ctr"/>
        <c:lblOffset val="100"/>
        <c:noMultiLvlLbl val="0"/>
      </c:catAx>
      <c:valAx>
        <c:axId val="144543193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578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LMI'!$A$332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LMI'!$B$311:$G$311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LMI'!$B$332:$G$332</c:f>
              <c:numCache>
                <c:formatCode>General</c:formatCode>
                <c:ptCount val="6"/>
                <c:pt idx="0">
                  <c:v>740000</c:v>
                </c:pt>
                <c:pt idx="1">
                  <c:v>709400</c:v>
                </c:pt>
                <c:pt idx="2">
                  <c:v>702900</c:v>
                </c:pt>
                <c:pt idx="3">
                  <c:v>729850</c:v>
                </c:pt>
                <c:pt idx="4">
                  <c:v>685350</c:v>
                </c:pt>
                <c:pt idx="5">
                  <c:v>685050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9-4187-840E-ECD319065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531375"/>
        <c:axId val="974052191"/>
      </c:lineChart>
      <c:catAx>
        <c:axId val="75153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4052191"/>
        <c:crosses val="autoZero"/>
        <c:auto val="1"/>
        <c:lblAlgn val="ctr"/>
        <c:lblOffset val="100"/>
        <c:noMultiLvlLbl val="0"/>
      </c:catAx>
      <c:valAx>
        <c:axId val="97405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Group'!$A$374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Group'!$B$364:$M$364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Group'!$B$374:$M$374</c:f>
              <c:numCache>
                <c:formatCode>General</c:formatCode>
                <c:ptCount val="12"/>
                <c:pt idx="0">
                  <c:v>23335</c:v>
                </c:pt>
                <c:pt idx="1">
                  <c:v>21518</c:v>
                </c:pt>
                <c:pt idx="2">
                  <c:v>19608</c:v>
                </c:pt>
                <c:pt idx="3">
                  <c:v>18440</c:v>
                </c:pt>
                <c:pt idx="4">
                  <c:v>18165</c:v>
                </c:pt>
                <c:pt idx="5">
                  <c:v>17252</c:v>
                </c:pt>
                <c:pt idx="6">
                  <c:v>16062</c:v>
                </c:pt>
                <c:pt idx="7">
                  <c:v>15107</c:v>
                </c:pt>
                <c:pt idx="8">
                  <c:v>14139</c:v>
                </c:pt>
                <c:pt idx="9">
                  <c:v>14745</c:v>
                </c:pt>
                <c:pt idx="10">
                  <c:v>12485</c:v>
                </c:pt>
                <c:pt idx="11">
                  <c:v>11359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82-4665-B151-B0922EF87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5773984"/>
        <c:axId val="1360876928"/>
      </c:lineChart>
      <c:catAx>
        <c:axId val="16357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0876928"/>
        <c:crosses val="autoZero"/>
        <c:auto val="1"/>
        <c:lblAlgn val="ctr"/>
        <c:lblOffset val="100"/>
        <c:noMultiLvlLbl val="0"/>
      </c:catAx>
      <c:valAx>
        <c:axId val="1360876928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57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Job Postings -12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Overall!$A$11:$A$44</c:f>
              <c:strCache>
                <c:ptCount val="34"/>
                <c:pt idx="0">
                  <c:v>2017</c:v>
                </c:pt>
                <c:pt idx="1">
                  <c:v>2017 02-2018 01</c:v>
                </c:pt>
                <c:pt idx="2">
                  <c:v>2017 03-2018 02</c:v>
                </c:pt>
                <c:pt idx="3">
                  <c:v>2017 04-2018 03</c:v>
                </c:pt>
                <c:pt idx="4">
                  <c:v>2017 05-2018 04</c:v>
                </c:pt>
                <c:pt idx="5">
                  <c:v>2017 06-2018 05</c:v>
                </c:pt>
                <c:pt idx="6">
                  <c:v>2017 07-2018 06</c:v>
                </c:pt>
                <c:pt idx="7">
                  <c:v>2017 08-2018 07</c:v>
                </c:pt>
                <c:pt idx="8">
                  <c:v>2017 09-2018 08</c:v>
                </c:pt>
                <c:pt idx="9">
                  <c:v>2017 10-2018 09</c:v>
                </c:pt>
                <c:pt idx="10">
                  <c:v>2017 11-2018 10</c:v>
                </c:pt>
                <c:pt idx="11">
                  <c:v>2017 12-2018 11</c:v>
                </c:pt>
                <c:pt idx="12">
                  <c:v>2018</c:v>
                </c:pt>
                <c:pt idx="13">
                  <c:v>2018 02 - 2019 01</c:v>
                </c:pt>
                <c:pt idx="14">
                  <c:v>2018 03 - 2019 02</c:v>
                </c:pt>
                <c:pt idx="15">
                  <c:v>2018 04 - 2019 03</c:v>
                </c:pt>
                <c:pt idx="16">
                  <c:v>2018 05 - 2019 04</c:v>
                </c:pt>
                <c:pt idx="17">
                  <c:v>2018 06 - 2019 05</c:v>
                </c:pt>
                <c:pt idx="18">
                  <c:v>2018 07 - 2019 06</c:v>
                </c:pt>
                <c:pt idx="19">
                  <c:v>2018 08 - 2019 07</c:v>
                </c:pt>
                <c:pt idx="20">
                  <c:v>2018 09 - 2019 08</c:v>
                </c:pt>
                <c:pt idx="21">
                  <c:v>2018 10 - 2019 09</c:v>
                </c:pt>
                <c:pt idx="22">
                  <c:v>2018 11 - 2019 10</c:v>
                </c:pt>
                <c:pt idx="23">
                  <c:v>2018 12 - 2019 11</c:v>
                </c:pt>
                <c:pt idx="24">
                  <c:v>2019 </c:v>
                </c:pt>
                <c:pt idx="25">
                  <c:v>2019 02 - 2020 01</c:v>
                </c:pt>
                <c:pt idx="26">
                  <c:v>2019 03 - 2020 02</c:v>
                </c:pt>
                <c:pt idx="27">
                  <c:v>2019 04 - 2020 03</c:v>
                </c:pt>
                <c:pt idx="28">
                  <c:v>2019 05 - 2020 04</c:v>
                </c:pt>
                <c:pt idx="29">
                  <c:v>2019 06 - 2020 05</c:v>
                </c:pt>
                <c:pt idx="30">
                  <c:v>2019 07 - 2020 06</c:v>
                </c:pt>
                <c:pt idx="31">
                  <c:v>2019 08 - 2020 07</c:v>
                </c:pt>
                <c:pt idx="32">
                  <c:v>2019 09 - 2020 08</c:v>
                </c:pt>
                <c:pt idx="33">
                  <c:v>2019 10 - 2020 09</c:v>
                </c:pt>
              </c:strCache>
            </c:strRef>
          </c:cat>
          <c:val>
            <c:numRef>
              <c:f>Overall!$B$11:$B$44</c:f>
              <c:numCache>
                <c:formatCode>#,##0</c:formatCode>
                <c:ptCount val="34"/>
                <c:pt idx="0">
                  <c:v>243543</c:v>
                </c:pt>
                <c:pt idx="1">
                  <c:v>239598</c:v>
                </c:pt>
                <c:pt idx="2">
                  <c:v>235989</c:v>
                </c:pt>
                <c:pt idx="3">
                  <c:v>231613</c:v>
                </c:pt>
                <c:pt idx="4">
                  <c:v>228915</c:v>
                </c:pt>
                <c:pt idx="5">
                  <c:v>221960</c:v>
                </c:pt>
                <c:pt idx="6">
                  <c:v>217823</c:v>
                </c:pt>
                <c:pt idx="7">
                  <c:v>211488</c:v>
                </c:pt>
                <c:pt idx="8">
                  <c:v>210449</c:v>
                </c:pt>
                <c:pt idx="9">
                  <c:v>211228</c:v>
                </c:pt>
                <c:pt idx="10">
                  <c:v>209721</c:v>
                </c:pt>
                <c:pt idx="11">
                  <c:v>207275</c:v>
                </c:pt>
                <c:pt idx="12">
                  <c:v>208592</c:v>
                </c:pt>
                <c:pt idx="13">
                  <c:v>207080</c:v>
                </c:pt>
                <c:pt idx="14">
                  <c:v>203783</c:v>
                </c:pt>
                <c:pt idx="15">
                  <c:v>194476</c:v>
                </c:pt>
                <c:pt idx="16">
                  <c:v>187162</c:v>
                </c:pt>
                <c:pt idx="17">
                  <c:v>184601</c:v>
                </c:pt>
                <c:pt idx="18">
                  <c:v>180945</c:v>
                </c:pt>
                <c:pt idx="19">
                  <c:v>181014</c:v>
                </c:pt>
                <c:pt idx="20">
                  <c:v>178566</c:v>
                </c:pt>
                <c:pt idx="21">
                  <c:v>173650</c:v>
                </c:pt>
                <c:pt idx="22">
                  <c:v>169937</c:v>
                </c:pt>
                <c:pt idx="23">
                  <c:v>170959</c:v>
                </c:pt>
                <c:pt idx="24">
                  <c:v>167419</c:v>
                </c:pt>
                <c:pt idx="25">
                  <c:v>172607</c:v>
                </c:pt>
                <c:pt idx="26">
                  <c:v>175571</c:v>
                </c:pt>
                <c:pt idx="27">
                  <c:v>177988</c:v>
                </c:pt>
                <c:pt idx="28">
                  <c:v>173204</c:v>
                </c:pt>
                <c:pt idx="29" formatCode="General">
                  <c:v>168456</c:v>
                </c:pt>
                <c:pt idx="30" formatCode="General">
                  <c:v>166217</c:v>
                </c:pt>
                <c:pt idx="31" formatCode="General">
                  <c:v>162148</c:v>
                </c:pt>
                <c:pt idx="32" formatCode="General">
                  <c:v>158783</c:v>
                </c:pt>
                <c:pt idx="33" formatCode="General">
                  <c:v>160098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1-4803-B12A-B4F2FC383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410096"/>
        <c:axId val="383805408"/>
      </c:areaChart>
      <c:catAx>
        <c:axId val="3824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805408"/>
        <c:crosses val="autoZero"/>
        <c:auto val="1"/>
        <c:lblAlgn val="ctr"/>
        <c:lblOffset val="100"/>
        <c:noMultiLvlLbl val="0"/>
      </c:catAx>
      <c:valAx>
        <c:axId val="3838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1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LMI'!$A$347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LMI'!$B$337:$G$337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LMI'!$B$347:$G$347</c:f>
              <c:numCache>
                <c:formatCode>General</c:formatCode>
                <c:ptCount val="6"/>
                <c:pt idx="0">
                  <c:v>242400</c:v>
                </c:pt>
                <c:pt idx="1">
                  <c:v>248000</c:v>
                </c:pt>
                <c:pt idx="2">
                  <c:v>258250</c:v>
                </c:pt>
                <c:pt idx="3">
                  <c:v>257250</c:v>
                </c:pt>
                <c:pt idx="4">
                  <c:v>259950</c:v>
                </c:pt>
                <c:pt idx="5">
                  <c:v>269450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E4-407D-B0D4-AE128A4F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873855"/>
        <c:axId val="1129191695"/>
      </c:lineChart>
      <c:catAx>
        <c:axId val="128687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9191695"/>
        <c:crosses val="autoZero"/>
        <c:auto val="1"/>
        <c:lblAlgn val="ctr"/>
        <c:lblOffset val="100"/>
        <c:noMultiLvlLbl val="0"/>
      </c:catAx>
      <c:valAx>
        <c:axId val="112919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68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Group'!$A$387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Group'!$B$382:$M$382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Group'!$B$387:$M$387</c:f>
              <c:numCache>
                <c:formatCode>General</c:formatCode>
                <c:ptCount val="12"/>
                <c:pt idx="0">
                  <c:v>2447</c:v>
                </c:pt>
                <c:pt idx="1">
                  <c:v>2327</c:v>
                </c:pt>
                <c:pt idx="2">
                  <c:v>2244</c:v>
                </c:pt>
                <c:pt idx="3">
                  <c:v>2265</c:v>
                </c:pt>
                <c:pt idx="4">
                  <c:v>2452</c:v>
                </c:pt>
                <c:pt idx="5">
                  <c:v>2601</c:v>
                </c:pt>
                <c:pt idx="6">
                  <c:v>2606</c:v>
                </c:pt>
                <c:pt idx="7">
                  <c:v>2787</c:v>
                </c:pt>
                <c:pt idx="8">
                  <c:v>2757</c:v>
                </c:pt>
                <c:pt idx="9">
                  <c:v>2933</c:v>
                </c:pt>
                <c:pt idx="10">
                  <c:v>3107</c:v>
                </c:pt>
                <c:pt idx="11">
                  <c:v>3183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BD-4406-8750-4850FC548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9209776"/>
        <c:axId val="1571188192"/>
      </c:lineChart>
      <c:catAx>
        <c:axId val="14592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1188192"/>
        <c:crosses val="autoZero"/>
        <c:auto val="1"/>
        <c:lblAlgn val="ctr"/>
        <c:lblOffset val="100"/>
        <c:noMultiLvlLbl val="0"/>
      </c:catAx>
      <c:valAx>
        <c:axId val="1571188192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5920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LMI'!$A$361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LMI'!$B$352:$G$352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LMI'!$B$361:$G$361</c:f>
              <c:numCache>
                <c:formatCode>General</c:formatCode>
                <c:ptCount val="6"/>
                <c:pt idx="0">
                  <c:v>253700</c:v>
                </c:pt>
                <c:pt idx="1">
                  <c:v>244000</c:v>
                </c:pt>
                <c:pt idx="2">
                  <c:v>250800</c:v>
                </c:pt>
                <c:pt idx="3">
                  <c:v>224500</c:v>
                </c:pt>
                <c:pt idx="4">
                  <c:v>238300</c:v>
                </c:pt>
                <c:pt idx="5">
                  <c:v>229600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F-48FE-8F5D-5342F2C0E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2483007"/>
        <c:axId val="834161231"/>
      </c:lineChart>
      <c:catAx>
        <c:axId val="89248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4161231"/>
        <c:crosses val="autoZero"/>
        <c:auto val="1"/>
        <c:lblAlgn val="ctr"/>
        <c:lblOffset val="100"/>
        <c:noMultiLvlLbl val="0"/>
      </c:catAx>
      <c:valAx>
        <c:axId val="83416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248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Group'!$A$400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Group'!$B$398:$M$398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Group'!$B$400:$M$400</c:f>
              <c:numCache>
                <c:formatCode>General</c:formatCode>
                <c:ptCount val="12"/>
                <c:pt idx="0">
                  <c:v>1873</c:v>
                </c:pt>
                <c:pt idx="1">
                  <c:v>1710</c:v>
                </c:pt>
                <c:pt idx="2">
                  <c:v>1570</c:v>
                </c:pt>
                <c:pt idx="3">
                  <c:v>1578</c:v>
                </c:pt>
                <c:pt idx="4">
                  <c:v>1541</c:v>
                </c:pt>
                <c:pt idx="5">
                  <c:v>1486</c:v>
                </c:pt>
                <c:pt idx="6">
                  <c:v>1440</c:v>
                </c:pt>
                <c:pt idx="7">
                  <c:v>1364</c:v>
                </c:pt>
                <c:pt idx="8">
                  <c:v>1365</c:v>
                </c:pt>
                <c:pt idx="9">
                  <c:v>1556</c:v>
                </c:pt>
                <c:pt idx="10">
                  <c:v>1357</c:v>
                </c:pt>
                <c:pt idx="11">
                  <c:v>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42-4827-8BE3-6307FB273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4618464"/>
        <c:axId val="1426312688"/>
      </c:lineChart>
      <c:catAx>
        <c:axId val="13646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6312688"/>
        <c:crosses val="autoZero"/>
        <c:auto val="1"/>
        <c:lblAlgn val="ctr"/>
        <c:lblOffset val="100"/>
        <c:noMultiLvlLbl val="0"/>
      </c:catAx>
      <c:valAx>
        <c:axId val="142631268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46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Employment </a:t>
            </a:r>
          </a:p>
          <a:p>
            <a:pPr>
              <a:defRPr/>
            </a:pPr>
            <a:r>
              <a:rPr lang="en-US"/>
              <a:t>(East, South East, East Midlands)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LMI'!$A$372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LMI'!$B$366:$G$366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LMI'!$B$372:$G$372</c:f>
              <c:numCache>
                <c:formatCode>General</c:formatCode>
                <c:ptCount val="6"/>
                <c:pt idx="0">
                  <c:v>33000</c:v>
                </c:pt>
                <c:pt idx="1">
                  <c:v>33900</c:v>
                </c:pt>
                <c:pt idx="2">
                  <c:v>44200</c:v>
                </c:pt>
                <c:pt idx="3">
                  <c:v>39050</c:v>
                </c:pt>
                <c:pt idx="4">
                  <c:v>35400</c:v>
                </c:pt>
                <c:pt idx="5">
                  <c:v>30600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89-4750-A964-7D55A160E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927855"/>
        <c:axId val="1129144687"/>
      </c:lineChart>
      <c:catAx>
        <c:axId val="128692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9144687"/>
        <c:crosses val="autoZero"/>
        <c:auto val="1"/>
        <c:lblAlgn val="ctr"/>
        <c:lblOffset val="100"/>
        <c:noMultiLvlLbl val="0"/>
      </c:catAx>
      <c:valAx>
        <c:axId val="112914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692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Digital Literacy and Job Postings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'Report1_Data_computer and progr'!$E$8:$E$14</c:f>
              <c:strCache>
                <c:ptCount val="7"/>
                <c:pt idx="0">
                  <c:v>Microsoft Excel</c:v>
                </c:pt>
                <c:pt idx="1">
                  <c:v>Microsoft Office</c:v>
                </c:pt>
                <c:pt idx="2">
                  <c:v>Microsoft Word</c:v>
                </c:pt>
                <c:pt idx="3">
                  <c:v>Microsoft Powerpoint</c:v>
                </c:pt>
                <c:pt idx="4">
                  <c:v>Microsoft Outlook</c:v>
                </c:pt>
                <c:pt idx="5">
                  <c:v>Microsoft Sharepoint</c:v>
                </c:pt>
                <c:pt idx="6">
                  <c:v>Pivot Tables</c:v>
                </c:pt>
              </c:strCache>
            </c:strRef>
          </c:cat>
          <c:val>
            <c:numRef>
              <c:f>'Report1_Data_computer and progr'!$F$8:$F$14</c:f>
              <c:numCache>
                <c:formatCode>#,##0</c:formatCode>
                <c:ptCount val="7"/>
                <c:pt idx="0">
                  <c:v>12309</c:v>
                </c:pt>
                <c:pt idx="1">
                  <c:v>6835</c:v>
                </c:pt>
                <c:pt idx="2">
                  <c:v>2514</c:v>
                </c:pt>
                <c:pt idx="3">
                  <c:v>2193</c:v>
                </c:pt>
                <c:pt idx="4">
                  <c:v>717</c:v>
                </c:pt>
                <c:pt idx="5">
                  <c:v>593</c:v>
                </c:pt>
                <c:pt idx="6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E-42AF-BFB7-EAC66A641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003743"/>
        <c:axId val="1294622047"/>
      </c:barChart>
      <c:catAx>
        <c:axId val="137700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4622047"/>
        <c:crosses val="autoZero"/>
        <c:auto val="1"/>
        <c:lblAlgn val="ctr"/>
        <c:lblOffset val="100"/>
        <c:noMultiLvlLbl val="0"/>
      </c:catAx>
      <c:valAx>
        <c:axId val="129462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700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Specialist Digital Skills and Job Postings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'Report1_Data_computer and progr'!$B$1</c:f>
              <c:strCache>
                <c:ptCount val="1"/>
                <c:pt idx="0">
                  <c:v>Job Postings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'Report1_Data_computer and progr'!$A$2:$A$26</c:f>
              <c:strCache>
                <c:ptCount val="25"/>
                <c:pt idx="0">
                  <c:v>SQL</c:v>
                </c:pt>
                <c:pt idx="1">
                  <c:v>SAP</c:v>
                </c:pt>
                <c:pt idx="2">
                  <c:v>Software Development</c:v>
                </c:pt>
                <c:pt idx="3">
                  <c:v>Microsoft C#</c:v>
                </c:pt>
                <c:pt idx="4">
                  <c:v>JavaScript</c:v>
                </c:pt>
                <c:pt idx="5">
                  <c:v>Enterprise Resource Planning (ERP)</c:v>
                </c:pt>
                <c:pt idx="6">
                  <c:v>AutoCAD</c:v>
                </c:pt>
                <c:pt idx="7">
                  <c:v>.NET</c:v>
                </c:pt>
                <c:pt idx="8">
                  <c:v>Oracle</c:v>
                </c:pt>
                <c:pt idx="9">
                  <c:v>Java</c:v>
                </c:pt>
                <c:pt idx="10">
                  <c:v>Software Engineering</c:v>
                </c:pt>
                <c:pt idx="11">
                  <c:v>Facebook</c:v>
                </c:pt>
                <c:pt idx="12">
                  <c:v>SQL Server</c:v>
                </c:pt>
                <c:pt idx="13">
                  <c:v>C++</c:v>
                </c:pt>
                <c:pt idx="14">
                  <c:v>Customer Relationship Management (CRM)</c:v>
                </c:pt>
                <c:pt idx="15">
                  <c:v>LINUX</c:v>
                </c:pt>
                <c:pt idx="16">
                  <c:v>Python</c:v>
                </c:pt>
                <c:pt idx="17">
                  <c:v>Microsoft Azure</c:v>
                </c:pt>
                <c:pt idx="18">
                  <c:v>Scrum</c:v>
                </c:pt>
                <c:pt idx="19">
                  <c:v>Microsoft Windows</c:v>
                </c:pt>
                <c:pt idx="20">
                  <c:v>Active Server Pages (ASP)</c:v>
                </c:pt>
                <c:pt idx="21">
                  <c:v>Adobe Photoshop</c:v>
                </c:pt>
                <c:pt idx="22">
                  <c:v>ASP.NET</c:v>
                </c:pt>
                <c:pt idx="23">
                  <c:v>Hypertext Preprocessor (PHP)</c:v>
                </c:pt>
                <c:pt idx="24">
                  <c:v>Prince</c:v>
                </c:pt>
              </c:strCache>
            </c:strRef>
          </c:cat>
          <c:val>
            <c:numRef>
              <c:f>'Report1_Data_computer and progr'!$B$2:$B$26</c:f>
              <c:numCache>
                <c:formatCode>#,##0</c:formatCode>
                <c:ptCount val="25"/>
                <c:pt idx="0">
                  <c:v>3121</c:v>
                </c:pt>
                <c:pt idx="1">
                  <c:v>2491</c:v>
                </c:pt>
                <c:pt idx="2">
                  <c:v>2329</c:v>
                </c:pt>
                <c:pt idx="3">
                  <c:v>1984</c:v>
                </c:pt>
                <c:pt idx="4">
                  <c:v>1947</c:v>
                </c:pt>
                <c:pt idx="5">
                  <c:v>1565</c:v>
                </c:pt>
                <c:pt idx="6">
                  <c:v>1511</c:v>
                </c:pt>
                <c:pt idx="7">
                  <c:v>1404</c:v>
                </c:pt>
                <c:pt idx="8">
                  <c:v>1351</c:v>
                </c:pt>
                <c:pt idx="9">
                  <c:v>1164</c:v>
                </c:pt>
                <c:pt idx="10">
                  <c:v>1101</c:v>
                </c:pt>
                <c:pt idx="11">
                  <c:v>1096</c:v>
                </c:pt>
                <c:pt idx="12">
                  <c:v>1056</c:v>
                </c:pt>
                <c:pt idx="13">
                  <c:v>1046</c:v>
                </c:pt>
                <c:pt idx="14">
                  <c:v>1046</c:v>
                </c:pt>
                <c:pt idx="15">
                  <c:v>988</c:v>
                </c:pt>
                <c:pt idx="16">
                  <c:v>987</c:v>
                </c:pt>
                <c:pt idx="17">
                  <c:v>968</c:v>
                </c:pt>
                <c:pt idx="18">
                  <c:v>858</c:v>
                </c:pt>
                <c:pt idx="19">
                  <c:v>844</c:v>
                </c:pt>
                <c:pt idx="20">
                  <c:v>778</c:v>
                </c:pt>
                <c:pt idx="21">
                  <c:v>775</c:v>
                </c:pt>
                <c:pt idx="22">
                  <c:v>717</c:v>
                </c:pt>
                <c:pt idx="23">
                  <c:v>672</c:v>
                </c:pt>
                <c:pt idx="24">
                  <c:v>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B-480F-8120-F0A72D048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7179855"/>
        <c:axId val="1294617887"/>
      </c:barChart>
      <c:catAx>
        <c:axId val="143717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4617887"/>
        <c:crosses val="autoZero"/>
        <c:auto val="1"/>
        <c:lblAlgn val="ctr"/>
        <c:lblOffset val="100"/>
        <c:noMultiLvlLbl val="0"/>
      </c:catAx>
      <c:valAx>
        <c:axId val="129461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717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Job Postings Occupation Groups 2017 – 2020 YTD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'Occupational Groups'!$B$4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Groups'!$B$5:$B$28</c:f>
              <c:numCache>
                <c:formatCode>General</c:formatCode>
                <c:ptCount val="15"/>
                <c:pt idx="0">
                  <c:v>11537</c:v>
                </c:pt>
                <c:pt idx="1">
                  <c:v>22838</c:v>
                </c:pt>
                <c:pt idx="2">
                  <c:v>9443</c:v>
                </c:pt>
                <c:pt idx="3">
                  <c:v>26626</c:v>
                </c:pt>
                <c:pt idx="4">
                  <c:v>13378</c:v>
                </c:pt>
                <c:pt idx="5">
                  <c:v>9930</c:v>
                </c:pt>
                <c:pt idx="6">
                  <c:v>13219</c:v>
                </c:pt>
                <c:pt idx="7">
                  <c:v>5850</c:v>
                </c:pt>
                <c:pt idx="8">
                  <c:v>18861</c:v>
                </c:pt>
                <c:pt idx="9">
                  <c:v>3528</c:v>
                </c:pt>
                <c:pt idx="10">
                  <c:v>10457</c:v>
                </c:pt>
                <c:pt idx="11">
                  <c:v>18044</c:v>
                </c:pt>
                <c:pt idx="12">
                  <c:v>4860</c:v>
                </c:pt>
                <c:pt idx="13">
                  <c:v>23335</c:v>
                </c:pt>
                <c:pt idx="14">
                  <c:v>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B-4AC2-B090-8183611B9400}"/>
            </c:ext>
          </c:extLst>
        </c:ser>
        <c:ser>
          <c:idx val="1"/>
          <c:order val="1"/>
          <c:tx>
            <c:strRef>
              <c:f>'Occupational Groups'!$C$4</c:f>
              <c:strCache>
                <c:ptCount val="1"/>
                <c:pt idx="0">
                  <c:v>2017 02-2018 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Groups'!$C$5:$C$28</c:f>
              <c:numCache>
                <c:formatCode>General</c:formatCode>
                <c:ptCount val="15"/>
                <c:pt idx="0">
                  <c:v>11364</c:v>
                </c:pt>
                <c:pt idx="1">
                  <c:v>22423</c:v>
                </c:pt>
                <c:pt idx="2">
                  <c:v>9161</c:v>
                </c:pt>
                <c:pt idx="3">
                  <c:v>25551</c:v>
                </c:pt>
                <c:pt idx="4">
                  <c:v>13214</c:v>
                </c:pt>
                <c:pt idx="5">
                  <c:v>9808</c:v>
                </c:pt>
                <c:pt idx="6">
                  <c:v>13145</c:v>
                </c:pt>
                <c:pt idx="7">
                  <c:v>5833</c:v>
                </c:pt>
                <c:pt idx="8">
                  <c:v>18962</c:v>
                </c:pt>
                <c:pt idx="9">
                  <c:v>3453</c:v>
                </c:pt>
                <c:pt idx="10">
                  <c:v>10413</c:v>
                </c:pt>
                <c:pt idx="11">
                  <c:v>18050</c:v>
                </c:pt>
                <c:pt idx="12">
                  <c:v>4703</c:v>
                </c:pt>
                <c:pt idx="13">
                  <c:v>22499</c:v>
                </c:pt>
                <c:pt idx="14">
                  <c:v>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B-4AC2-B090-8183611B9400}"/>
            </c:ext>
          </c:extLst>
        </c:ser>
        <c:ser>
          <c:idx val="2"/>
          <c:order val="2"/>
          <c:tx>
            <c:strRef>
              <c:f>'Occupational Groups'!$D$4</c:f>
              <c:strCache>
                <c:ptCount val="1"/>
                <c:pt idx="0">
                  <c:v>2017 03-2018 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Groups'!$D$5:$D$28</c:f>
              <c:numCache>
                <c:formatCode>General</c:formatCode>
                <c:ptCount val="15"/>
                <c:pt idx="0">
                  <c:v>11337</c:v>
                </c:pt>
                <c:pt idx="1">
                  <c:v>21976</c:v>
                </c:pt>
                <c:pt idx="2">
                  <c:v>8973</c:v>
                </c:pt>
                <c:pt idx="3">
                  <c:v>24975</c:v>
                </c:pt>
                <c:pt idx="4">
                  <c:v>13197</c:v>
                </c:pt>
                <c:pt idx="5">
                  <c:v>9608</c:v>
                </c:pt>
                <c:pt idx="6">
                  <c:v>12448</c:v>
                </c:pt>
                <c:pt idx="7">
                  <c:v>5813</c:v>
                </c:pt>
                <c:pt idx="8">
                  <c:v>18998</c:v>
                </c:pt>
                <c:pt idx="9">
                  <c:v>3438</c:v>
                </c:pt>
                <c:pt idx="10">
                  <c:v>10314</c:v>
                </c:pt>
                <c:pt idx="11">
                  <c:v>17887</c:v>
                </c:pt>
                <c:pt idx="12">
                  <c:v>4653</c:v>
                </c:pt>
                <c:pt idx="13">
                  <c:v>22056</c:v>
                </c:pt>
                <c:pt idx="14">
                  <c:v>2362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B-4AC2-B090-8183611B9400}"/>
            </c:ext>
          </c:extLst>
        </c:ser>
        <c:ser>
          <c:idx val="3"/>
          <c:order val="3"/>
          <c:tx>
            <c:strRef>
              <c:f>'Occupational Groups'!$E$4</c:f>
              <c:strCache>
                <c:ptCount val="1"/>
                <c:pt idx="0">
                  <c:v>2017 04-2018 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Groups'!$E$5:$E$28</c:f>
              <c:numCache>
                <c:formatCode>General</c:formatCode>
                <c:ptCount val="15"/>
                <c:pt idx="0">
                  <c:v>11080</c:v>
                </c:pt>
                <c:pt idx="1">
                  <c:v>21701</c:v>
                </c:pt>
                <c:pt idx="2">
                  <c:v>8864</c:v>
                </c:pt>
                <c:pt idx="3">
                  <c:v>24389</c:v>
                </c:pt>
                <c:pt idx="4">
                  <c:v>13379</c:v>
                </c:pt>
                <c:pt idx="5">
                  <c:v>9310</c:v>
                </c:pt>
                <c:pt idx="6">
                  <c:v>11689</c:v>
                </c:pt>
                <c:pt idx="7">
                  <c:v>5468</c:v>
                </c:pt>
                <c:pt idx="8">
                  <c:v>19015</c:v>
                </c:pt>
                <c:pt idx="9">
                  <c:v>3444</c:v>
                </c:pt>
                <c:pt idx="10">
                  <c:v>10110</c:v>
                </c:pt>
                <c:pt idx="11">
                  <c:v>17431</c:v>
                </c:pt>
                <c:pt idx="12">
                  <c:v>4513</c:v>
                </c:pt>
                <c:pt idx="13">
                  <c:v>21518</c:v>
                </c:pt>
                <c:pt idx="14">
                  <c:v>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0B-4AC2-B090-8183611B9400}"/>
            </c:ext>
          </c:extLst>
        </c:ser>
        <c:ser>
          <c:idx val="4"/>
          <c:order val="4"/>
          <c:tx>
            <c:strRef>
              <c:f>'Occupational Groups'!$F$4</c:f>
              <c:strCache>
                <c:ptCount val="1"/>
                <c:pt idx="0">
                  <c:v>2017 05-2018 04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Groups'!$F$5:$F$28</c:f>
              <c:numCache>
                <c:formatCode>General</c:formatCode>
                <c:ptCount val="15"/>
                <c:pt idx="0">
                  <c:v>11017</c:v>
                </c:pt>
                <c:pt idx="1">
                  <c:v>21175</c:v>
                </c:pt>
                <c:pt idx="2">
                  <c:v>8818</c:v>
                </c:pt>
                <c:pt idx="3">
                  <c:v>23715</c:v>
                </c:pt>
                <c:pt idx="4">
                  <c:v>13342</c:v>
                </c:pt>
                <c:pt idx="5">
                  <c:v>9019</c:v>
                </c:pt>
                <c:pt idx="6">
                  <c:v>11408</c:v>
                </c:pt>
                <c:pt idx="7">
                  <c:v>5293</c:v>
                </c:pt>
                <c:pt idx="8">
                  <c:v>19230</c:v>
                </c:pt>
                <c:pt idx="9">
                  <c:v>3552</c:v>
                </c:pt>
                <c:pt idx="10">
                  <c:v>10074</c:v>
                </c:pt>
                <c:pt idx="11">
                  <c:v>17353</c:v>
                </c:pt>
                <c:pt idx="12">
                  <c:v>4461</c:v>
                </c:pt>
                <c:pt idx="13">
                  <c:v>20911</c:v>
                </c:pt>
                <c:pt idx="14">
                  <c:v>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0B-4AC2-B090-8183611B9400}"/>
            </c:ext>
          </c:extLst>
        </c:ser>
        <c:ser>
          <c:idx val="5"/>
          <c:order val="5"/>
          <c:tx>
            <c:strRef>
              <c:f>'Occupational Groups'!$G$4</c:f>
              <c:strCache>
                <c:ptCount val="1"/>
                <c:pt idx="0">
                  <c:v>2017 06-2018 05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Groups'!$G$5:$G$28</c:f>
              <c:numCache>
                <c:formatCode>General</c:formatCode>
                <c:ptCount val="15"/>
                <c:pt idx="0">
                  <c:v>10676</c:v>
                </c:pt>
                <c:pt idx="1">
                  <c:v>20628</c:v>
                </c:pt>
                <c:pt idx="2">
                  <c:v>8374</c:v>
                </c:pt>
                <c:pt idx="3">
                  <c:v>22393</c:v>
                </c:pt>
                <c:pt idx="4">
                  <c:v>12943</c:v>
                </c:pt>
                <c:pt idx="5">
                  <c:v>8631</c:v>
                </c:pt>
                <c:pt idx="6">
                  <c:v>10706</c:v>
                </c:pt>
                <c:pt idx="7">
                  <c:v>5107</c:v>
                </c:pt>
                <c:pt idx="8">
                  <c:v>19088</c:v>
                </c:pt>
                <c:pt idx="9">
                  <c:v>3585</c:v>
                </c:pt>
                <c:pt idx="10">
                  <c:v>10266</c:v>
                </c:pt>
                <c:pt idx="11">
                  <c:v>16971</c:v>
                </c:pt>
                <c:pt idx="12">
                  <c:v>4328</c:v>
                </c:pt>
                <c:pt idx="13">
                  <c:v>20069</c:v>
                </c:pt>
                <c:pt idx="14">
                  <c:v>2310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0B-4AC2-B090-8183611B9400}"/>
            </c:ext>
          </c:extLst>
        </c:ser>
        <c:ser>
          <c:idx val="6"/>
          <c:order val="6"/>
          <c:tx>
            <c:strRef>
              <c:f>'Occupational Groups'!$H$4</c:f>
              <c:strCache>
                <c:ptCount val="1"/>
                <c:pt idx="0">
                  <c:v>2017 07-2018 06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Groups'!$H$5:$H$28</c:f>
              <c:numCache>
                <c:formatCode>General</c:formatCode>
                <c:ptCount val="15"/>
                <c:pt idx="0">
                  <c:v>10470</c:v>
                </c:pt>
                <c:pt idx="1">
                  <c:v>19979</c:v>
                </c:pt>
                <c:pt idx="2">
                  <c:v>8080</c:v>
                </c:pt>
                <c:pt idx="3">
                  <c:v>21615</c:v>
                </c:pt>
                <c:pt idx="4">
                  <c:v>12940</c:v>
                </c:pt>
                <c:pt idx="5">
                  <c:v>8633</c:v>
                </c:pt>
                <c:pt idx="6">
                  <c:v>10660</c:v>
                </c:pt>
                <c:pt idx="7">
                  <c:v>4747</c:v>
                </c:pt>
                <c:pt idx="8">
                  <c:v>19191</c:v>
                </c:pt>
                <c:pt idx="9">
                  <c:v>3757</c:v>
                </c:pt>
                <c:pt idx="10">
                  <c:v>10016</c:v>
                </c:pt>
                <c:pt idx="11">
                  <c:v>16447</c:v>
                </c:pt>
                <c:pt idx="12">
                  <c:v>4185</c:v>
                </c:pt>
                <c:pt idx="13">
                  <c:v>19608</c:v>
                </c:pt>
                <c:pt idx="14">
                  <c:v>2244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0B-4AC2-B090-8183611B9400}"/>
            </c:ext>
          </c:extLst>
        </c:ser>
        <c:ser>
          <c:idx val="7"/>
          <c:order val="7"/>
          <c:tx>
            <c:strRef>
              <c:f>'Occupational Groups'!$I$4</c:f>
              <c:strCache>
                <c:ptCount val="1"/>
                <c:pt idx="0">
                  <c:v>2017 08-2018 07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Groups'!$I$5:$I$28</c:f>
              <c:numCache>
                <c:formatCode>General</c:formatCode>
                <c:ptCount val="15"/>
                <c:pt idx="0">
                  <c:v>10247</c:v>
                </c:pt>
                <c:pt idx="1">
                  <c:v>19404</c:v>
                </c:pt>
                <c:pt idx="2">
                  <c:v>7850</c:v>
                </c:pt>
                <c:pt idx="3">
                  <c:v>20665</c:v>
                </c:pt>
                <c:pt idx="4">
                  <c:v>13013</c:v>
                </c:pt>
                <c:pt idx="5">
                  <c:v>8143</c:v>
                </c:pt>
                <c:pt idx="6">
                  <c:v>10684</c:v>
                </c:pt>
                <c:pt idx="7">
                  <c:v>4600</c:v>
                </c:pt>
                <c:pt idx="8">
                  <c:v>18532</c:v>
                </c:pt>
                <c:pt idx="9">
                  <c:v>3754</c:v>
                </c:pt>
                <c:pt idx="10">
                  <c:v>9776</c:v>
                </c:pt>
                <c:pt idx="11">
                  <c:v>15737</c:v>
                </c:pt>
                <c:pt idx="12">
                  <c:v>4045</c:v>
                </c:pt>
                <c:pt idx="13">
                  <c:v>18722</c:v>
                </c:pt>
                <c:pt idx="14">
                  <c:v>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0B-4AC2-B090-8183611B9400}"/>
            </c:ext>
          </c:extLst>
        </c:ser>
        <c:ser>
          <c:idx val="8"/>
          <c:order val="8"/>
          <c:tx>
            <c:strRef>
              <c:f>'Occupational Groups'!$J$4</c:f>
              <c:strCache>
                <c:ptCount val="1"/>
                <c:pt idx="0">
                  <c:v>2017 09-2018 08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Groups'!$J$5:$J$28</c:f>
              <c:numCache>
                <c:formatCode>General</c:formatCode>
                <c:ptCount val="15"/>
                <c:pt idx="0">
                  <c:v>10301</c:v>
                </c:pt>
                <c:pt idx="1">
                  <c:v>18894</c:v>
                </c:pt>
                <c:pt idx="2">
                  <c:v>7864</c:v>
                </c:pt>
                <c:pt idx="3">
                  <c:v>19902</c:v>
                </c:pt>
                <c:pt idx="4">
                  <c:v>13187</c:v>
                </c:pt>
                <c:pt idx="5">
                  <c:v>7897</c:v>
                </c:pt>
                <c:pt idx="6">
                  <c:v>10761</c:v>
                </c:pt>
                <c:pt idx="7">
                  <c:v>4930</c:v>
                </c:pt>
                <c:pt idx="8">
                  <c:v>18542</c:v>
                </c:pt>
                <c:pt idx="9">
                  <c:v>3759</c:v>
                </c:pt>
                <c:pt idx="10">
                  <c:v>9884</c:v>
                </c:pt>
                <c:pt idx="11">
                  <c:v>15625</c:v>
                </c:pt>
                <c:pt idx="12">
                  <c:v>4011</c:v>
                </c:pt>
                <c:pt idx="13">
                  <c:v>18527</c:v>
                </c:pt>
                <c:pt idx="14">
                  <c:v>2251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0B-4AC2-B090-8183611B9400}"/>
            </c:ext>
          </c:extLst>
        </c:ser>
        <c:ser>
          <c:idx val="9"/>
          <c:order val="9"/>
          <c:tx>
            <c:strRef>
              <c:f>'Occupational Groups'!$K$4</c:f>
              <c:strCache>
                <c:ptCount val="1"/>
                <c:pt idx="0">
                  <c:v>2017 10-2018 09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Groups'!$K$5:$K$28</c:f>
              <c:numCache>
                <c:formatCode>General</c:formatCode>
                <c:ptCount val="15"/>
                <c:pt idx="0">
                  <c:v>10658</c:v>
                </c:pt>
                <c:pt idx="1">
                  <c:v>18660</c:v>
                </c:pt>
                <c:pt idx="2">
                  <c:v>7867</c:v>
                </c:pt>
                <c:pt idx="3">
                  <c:v>19670</c:v>
                </c:pt>
                <c:pt idx="4">
                  <c:v>13367</c:v>
                </c:pt>
                <c:pt idx="5">
                  <c:v>7920</c:v>
                </c:pt>
                <c:pt idx="6">
                  <c:v>10762</c:v>
                </c:pt>
                <c:pt idx="7">
                  <c:v>5050</c:v>
                </c:pt>
                <c:pt idx="8">
                  <c:v>18476</c:v>
                </c:pt>
                <c:pt idx="9">
                  <c:v>3787</c:v>
                </c:pt>
                <c:pt idx="10">
                  <c:v>10133</c:v>
                </c:pt>
                <c:pt idx="11">
                  <c:v>15725</c:v>
                </c:pt>
                <c:pt idx="12">
                  <c:v>4022</c:v>
                </c:pt>
                <c:pt idx="13">
                  <c:v>18440</c:v>
                </c:pt>
                <c:pt idx="14">
                  <c:v>2265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0B-4AC2-B090-8183611B9400}"/>
            </c:ext>
          </c:extLst>
        </c:ser>
        <c:ser>
          <c:idx val="10"/>
          <c:order val="10"/>
          <c:tx>
            <c:strRef>
              <c:f>'Occupational Groups'!$L$4</c:f>
              <c:strCache>
                <c:ptCount val="1"/>
                <c:pt idx="0">
                  <c:v>2017 11-2018 10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Groups'!$L$5:$L$28</c:f>
              <c:numCache>
                <c:formatCode>General</c:formatCode>
                <c:ptCount val="15"/>
                <c:pt idx="0">
                  <c:v>10651</c:v>
                </c:pt>
                <c:pt idx="1">
                  <c:v>18638</c:v>
                </c:pt>
                <c:pt idx="2">
                  <c:v>7887</c:v>
                </c:pt>
                <c:pt idx="3">
                  <c:v>19060</c:v>
                </c:pt>
                <c:pt idx="4">
                  <c:v>13304</c:v>
                </c:pt>
                <c:pt idx="5">
                  <c:v>7909</c:v>
                </c:pt>
                <c:pt idx="6">
                  <c:v>10757</c:v>
                </c:pt>
                <c:pt idx="7">
                  <c:v>4922</c:v>
                </c:pt>
                <c:pt idx="8">
                  <c:v>18120</c:v>
                </c:pt>
                <c:pt idx="9">
                  <c:v>3790</c:v>
                </c:pt>
                <c:pt idx="10">
                  <c:v>10135</c:v>
                </c:pt>
                <c:pt idx="11">
                  <c:v>15702</c:v>
                </c:pt>
                <c:pt idx="12">
                  <c:v>3880</c:v>
                </c:pt>
                <c:pt idx="13">
                  <c:v>18384</c:v>
                </c:pt>
                <c:pt idx="14">
                  <c:v>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0B-4AC2-B090-8183611B9400}"/>
            </c:ext>
          </c:extLst>
        </c:ser>
        <c:ser>
          <c:idx val="11"/>
          <c:order val="11"/>
          <c:tx>
            <c:strRef>
              <c:f>'Occupational Groups'!$M$4</c:f>
              <c:strCache>
                <c:ptCount val="1"/>
                <c:pt idx="0">
                  <c:v>2017 12-2018 11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Groups'!$M$5:$M$28</c:f>
              <c:numCache>
                <c:formatCode>General</c:formatCode>
                <c:ptCount val="15"/>
                <c:pt idx="0">
                  <c:v>10685</c:v>
                </c:pt>
                <c:pt idx="1">
                  <c:v>18317</c:v>
                </c:pt>
                <c:pt idx="2">
                  <c:v>7719</c:v>
                </c:pt>
                <c:pt idx="3">
                  <c:v>18376</c:v>
                </c:pt>
                <c:pt idx="4">
                  <c:v>13455</c:v>
                </c:pt>
                <c:pt idx="5">
                  <c:v>7763</c:v>
                </c:pt>
                <c:pt idx="6">
                  <c:v>10665</c:v>
                </c:pt>
                <c:pt idx="7">
                  <c:v>4946</c:v>
                </c:pt>
                <c:pt idx="8">
                  <c:v>17805</c:v>
                </c:pt>
                <c:pt idx="9">
                  <c:v>3729</c:v>
                </c:pt>
                <c:pt idx="10">
                  <c:v>10078</c:v>
                </c:pt>
                <c:pt idx="11">
                  <c:v>15574</c:v>
                </c:pt>
                <c:pt idx="12">
                  <c:v>3793</c:v>
                </c:pt>
                <c:pt idx="13">
                  <c:v>18092</c:v>
                </c:pt>
                <c:pt idx="14">
                  <c:v>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0B-4AC2-B090-8183611B9400}"/>
            </c:ext>
          </c:extLst>
        </c:ser>
        <c:ser>
          <c:idx val="12"/>
          <c:order val="12"/>
          <c:tx>
            <c:strRef>
              <c:f>'Occupational Groups'!$N$4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Groups'!$N$5:$N$28</c:f>
              <c:numCache>
                <c:formatCode>General</c:formatCode>
                <c:ptCount val="15"/>
                <c:pt idx="0">
                  <c:v>10766</c:v>
                </c:pt>
                <c:pt idx="1">
                  <c:v>18388</c:v>
                </c:pt>
                <c:pt idx="2">
                  <c:v>7909</c:v>
                </c:pt>
                <c:pt idx="3">
                  <c:v>17898</c:v>
                </c:pt>
                <c:pt idx="4">
                  <c:v>13489</c:v>
                </c:pt>
                <c:pt idx="5">
                  <c:v>7734</c:v>
                </c:pt>
                <c:pt idx="6">
                  <c:v>10969</c:v>
                </c:pt>
                <c:pt idx="7">
                  <c:v>5080</c:v>
                </c:pt>
                <c:pt idx="8">
                  <c:v>17741</c:v>
                </c:pt>
                <c:pt idx="9">
                  <c:v>3727</c:v>
                </c:pt>
                <c:pt idx="10">
                  <c:v>10252</c:v>
                </c:pt>
                <c:pt idx="11">
                  <c:v>15575</c:v>
                </c:pt>
                <c:pt idx="12">
                  <c:v>3859</c:v>
                </c:pt>
                <c:pt idx="13">
                  <c:v>18165</c:v>
                </c:pt>
                <c:pt idx="14">
                  <c:v>2452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0B-4AC2-B090-8183611B9400}"/>
            </c:ext>
          </c:extLst>
        </c:ser>
        <c:ser>
          <c:idx val="13"/>
          <c:order val="13"/>
          <c:tx>
            <c:strRef>
              <c:f>'Occupational Groups'!$O$4</c:f>
              <c:strCache>
                <c:ptCount val="1"/>
                <c:pt idx="0">
                  <c:v>2018 02 - 2019 01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Groups'!$O$5:$O$28</c:f>
              <c:numCache>
                <c:formatCode>General</c:formatCode>
                <c:ptCount val="15"/>
                <c:pt idx="0">
                  <c:v>10758</c:v>
                </c:pt>
                <c:pt idx="1">
                  <c:v>18145</c:v>
                </c:pt>
                <c:pt idx="2">
                  <c:v>7987</c:v>
                </c:pt>
                <c:pt idx="3">
                  <c:v>17338</c:v>
                </c:pt>
                <c:pt idx="4">
                  <c:v>13147</c:v>
                </c:pt>
                <c:pt idx="5">
                  <c:v>7626</c:v>
                </c:pt>
                <c:pt idx="6">
                  <c:v>10866</c:v>
                </c:pt>
                <c:pt idx="7">
                  <c:v>5217</c:v>
                </c:pt>
                <c:pt idx="8">
                  <c:v>17014</c:v>
                </c:pt>
                <c:pt idx="9">
                  <c:v>3780</c:v>
                </c:pt>
                <c:pt idx="10">
                  <c:v>10579</c:v>
                </c:pt>
                <c:pt idx="11">
                  <c:v>15495</c:v>
                </c:pt>
                <c:pt idx="12">
                  <c:v>3838</c:v>
                </c:pt>
                <c:pt idx="13">
                  <c:v>18354</c:v>
                </c:pt>
                <c:pt idx="14">
                  <c:v>2569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0B-4AC2-B090-8183611B9400}"/>
            </c:ext>
          </c:extLst>
        </c:ser>
        <c:ser>
          <c:idx val="14"/>
          <c:order val="14"/>
          <c:tx>
            <c:strRef>
              <c:f>'Occupational Groups'!$P$4</c:f>
              <c:strCache>
                <c:ptCount val="1"/>
                <c:pt idx="0">
                  <c:v>2018 03 - 2019 02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Groups'!$P$5:$P$28</c:f>
              <c:numCache>
                <c:formatCode>General</c:formatCode>
                <c:ptCount val="15"/>
                <c:pt idx="0">
                  <c:v>10647</c:v>
                </c:pt>
                <c:pt idx="1">
                  <c:v>17688</c:v>
                </c:pt>
                <c:pt idx="2">
                  <c:v>7864</c:v>
                </c:pt>
                <c:pt idx="3">
                  <c:v>16560</c:v>
                </c:pt>
                <c:pt idx="4">
                  <c:v>12893</c:v>
                </c:pt>
                <c:pt idx="5">
                  <c:v>7508</c:v>
                </c:pt>
                <c:pt idx="6">
                  <c:v>10630</c:v>
                </c:pt>
                <c:pt idx="7">
                  <c:v>5320</c:v>
                </c:pt>
                <c:pt idx="8">
                  <c:v>16642</c:v>
                </c:pt>
                <c:pt idx="9">
                  <c:v>3734</c:v>
                </c:pt>
                <c:pt idx="10">
                  <c:v>10507</c:v>
                </c:pt>
                <c:pt idx="11">
                  <c:v>15425</c:v>
                </c:pt>
                <c:pt idx="12">
                  <c:v>3721</c:v>
                </c:pt>
                <c:pt idx="13">
                  <c:v>18227</c:v>
                </c:pt>
                <c:pt idx="14">
                  <c:v>2612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20B-4AC2-B090-8183611B9400}"/>
            </c:ext>
          </c:extLst>
        </c:ser>
        <c:ser>
          <c:idx val="15"/>
          <c:order val="15"/>
          <c:tx>
            <c:strRef>
              <c:f>'Occupational Groups'!$Q$4</c:f>
              <c:strCache>
                <c:ptCount val="1"/>
                <c:pt idx="0">
                  <c:v>2018 04 - 2019 03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Groups'!$Q$5:$Q$28</c:f>
              <c:numCache>
                <c:formatCode>General</c:formatCode>
                <c:ptCount val="15"/>
                <c:pt idx="0">
                  <c:v>10438</c:v>
                </c:pt>
                <c:pt idx="1">
                  <c:v>16488</c:v>
                </c:pt>
                <c:pt idx="2">
                  <c:v>7578</c:v>
                </c:pt>
                <c:pt idx="3">
                  <c:v>14925</c:v>
                </c:pt>
                <c:pt idx="4">
                  <c:v>12178</c:v>
                </c:pt>
                <c:pt idx="5">
                  <c:v>7135</c:v>
                </c:pt>
                <c:pt idx="6">
                  <c:v>10055</c:v>
                </c:pt>
                <c:pt idx="7">
                  <c:v>5211</c:v>
                </c:pt>
                <c:pt idx="8">
                  <c:v>15953</c:v>
                </c:pt>
                <c:pt idx="9">
                  <c:v>3595</c:v>
                </c:pt>
                <c:pt idx="10">
                  <c:v>10229</c:v>
                </c:pt>
                <c:pt idx="11">
                  <c:v>15204</c:v>
                </c:pt>
                <c:pt idx="12">
                  <c:v>3646</c:v>
                </c:pt>
                <c:pt idx="13">
                  <c:v>17252</c:v>
                </c:pt>
                <c:pt idx="14">
                  <c:v>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20B-4AC2-B090-8183611B9400}"/>
            </c:ext>
          </c:extLst>
        </c:ser>
        <c:ser>
          <c:idx val="16"/>
          <c:order val="16"/>
          <c:tx>
            <c:strRef>
              <c:f>'Occupational Groups'!$R$4</c:f>
              <c:strCache>
                <c:ptCount val="1"/>
                <c:pt idx="0">
                  <c:v>2018 05 - 2019 04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Groups'!$R$5:$R$28</c:f>
              <c:numCache>
                <c:formatCode>General</c:formatCode>
                <c:ptCount val="15"/>
                <c:pt idx="0">
                  <c:v>10098</c:v>
                </c:pt>
                <c:pt idx="1">
                  <c:v>15771</c:v>
                </c:pt>
                <c:pt idx="2">
                  <c:v>7424</c:v>
                </c:pt>
                <c:pt idx="3">
                  <c:v>13884</c:v>
                </c:pt>
                <c:pt idx="4">
                  <c:v>11757</c:v>
                </c:pt>
                <c:pt idx="5">
                  <c:v>6833</c:v>
                </c:pt>
                <c:pt idx="6">
                  <c:v>9526</c:v>
                </c:pt>
                <c:pt idx="7">
                  <c:v>5096</c:v>
                </c:pt>
                <c:pt idx="8">
                  <c:v>15335</c:v>
                </c:pt>
                <c:pt idx="9">
                  <c:v>3350</c:v>
                </c:pt>
                <c:pt idx="10">
                  <c:v>10107</c:v>
                </c:pt>
                <c:pt idx="11">
                  <c:v>14841</c:v>
                </c:pt>
                <c:pt idx="12">
                  <c:v>3532</c:v>
                </c:pt>
                <c:pt idx="13">
                  <c:v>16590</c:v>
                </c:pt>
                <c:pt idx="14">
                  <c:v>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20B-4AC2-B090-8183611B9400}"/>
            </c:ext>
          </c:extLst>
        </c:ser>
        <c:ser>
          <c:idx val="17"/>
          <c:order val="17"/>
          <c:tx>
            <c:strRef>
              <c:f>'Occupational Groups'!$S$4</c:f>
              <c:strCache>
                <c:ptCount val="1"/>
                <c:pt idx="0">
                  <c:v>2018 06 - 2019 05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Groups'!$S$5:$S$28</c:f>
              <c:numCache>
                <c:formatCode>General</c:formatCode>
                <c:ptCount val="15"/>
                <c:pt idx="0">
                  <c:v>10084</c:v>
                </c:pt>
                <c:pt idx="1">
                  <c:v>15440</c:v>
                </c:pt>
                <c:pt idx="2">
                  <c:v>7347</c:v>
                </c:pt>
                <c:pt idx="3">
                  <c:v>13178</c:v>
                </c:pt>
                <c:pt idx="4">
                  <c:v>11394</c:v>
                </c:pt>
                <c:pt idx="5">
                  <c:v>6812</c:v>
                </c:pt>
                <c:pt idx="6">
                  <c:v>9429</c:v>
                </c:pt>
                <c:pt idx="7">
                  <c:v>5119</c:v>
                </c:pt>
                <c:pt idx="8">
                  <c:v>14895</c:v>
                </c:pt>
                <c:pt idx="9">
                  <c:v>3232</c:v>
                </c:pt>
                <c:pt idx="10">
                  <c:v>10162</c:v>
                </c:pt>
                <c:pt idx="11">
                  <c:v>14919</c:v>
                </c:pt>
                <c:pt idx="12">
                  <c:v>3526</c:v>
                </c:pt>
                <c:pt idx="13">
                  <c:v>16398</c:v>
                </c:pt>
                <c:pt idx="14">
                  <c:v>2607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20B-4AC2-B090-8183611B9400}"/>
            </c:ext>
          </c:extLst>
        </c:ser>
        <c:ser>
          <c:idx val="18"/>
          <c:order val="18"/>
          <c:tx>
            <c:strRef>
              <c:f>'Occupational Groups'!$T$4</c:f>
              <c:strCache>
                <c:ptCount val="1"/>
                <c:pt idx="0">
                  <c:v>2018 07 - 2019 06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Groups'!$T$5:$T$28</c:f>
              <c:numCache>
                <c:formatCode>General</c:formatCode>
                <c:ptCount val="15"/>
                <c:pt idx="0">
                  <c:v>9832</c:v>
                </c:pt>
                <c:pt idx="1">
                  <c:v>15204</c:v>
                </c:pt>
                <c:pt idx="2">
                  <c:v>7475</c:v>
                </c:pt>
                <c:pt idx="3">
                  <c:v>12631</c:v>
                </c:pt>
                <c:pt idx="4">
                  <c:v>11175</c:v>
                </c:pt>
                <c:pt idx="5">
                  <c:v>6738</c:v>
                </c:pt>
                <c:pt idx="6">
                  <c:v>9072</c:v>
                </c:pt>
                <c:pt idx="7">
                  <c:v>5179</c:v>
                </c:pt>
                <c:pt idx="8">
                  <c:v>14557</c:v>
                </c:pt>
                <c:pt idx="9">
                  <c:v>3033</c:v>
                </c:pt>
                <c:pt idx="10">
                  <c:v>9737</c:v>
                </c:pt>
                <c:pt idx="11">
                  <c:v>14813</c:v>
                </c:pt>
                <c:pt idx="12">
                  <c:v>3328</c:v>
                </c:pt>
                <c:pt idx="13">
                  <c:v>16062</c:v>
                </c:pt>
                <c:pt idx="14">
                  <c:v>2606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0B-4AC2-B090-8183611B9400}"/>
            </c:ext>
          </c:extLst>
        </c:ser>
        <c:ser>
          <c:idx val="19"/>
          <c:order val="19"/>
          <c:tx>
            <c:strRef>
              <c:f>'Occupational Groups'!$U$4</c:f>
              <c:strCache>
                <c:ptCount val="1"/>
                <c:pt idx="0">
                  <c:v>2018 08 - 2019 07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Groups'!$U$5:$U$28</c:f>
              <c:numCache>
                <c:formatCode>General</c:formatCode>
                <c:ptCount val="15"/>
                <c:pt idx="0">
                  <c:v>9753</c:v>
                </c:pt>
                <c:pt idx="1">
                  <c:v>15106</c:v>
                </c:pt>
                <c:pt idx="2">
                  <c:v>7288</c:v>
                </c:pt>
                <c:pt idx="3">
                  <c:v>12262</c:v>
                </c:pt>
                <c:pt idx="4">
                  <c:v>11289</c:v>
                </c:pt>
                <c:pt idx="5">
                  <c:v>6686</c:v>
                </c:pt>
                <c:pt idx="6">
                  <c:v>8885</c:v>
                </c:pt>
                <c:pt idx="7">
                  <c:v>5273</c:v>
                </c:pt>
                <c:pt idx="8">
                  <c:v>15078</c:v>
                </c:pt>
                <c:pt idx="9">
                  <c:v>2955</c:v>
                </c:pt>
                <c:pt idx="10">
                  <c:v>9880</c:v>
                </c:pt>
                <c:pt idx="11">
                  <c:v>14814</c:v>
                </c:pt>
                <c:pt idx="12">
                  <c:v>3362</c:v>
                </c:pt>
                <c:pt idx="13">
                  <c:v>16050</c:v>
                </c:pt>
                <c:pt idx="14">
                  <c:v>2757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20B-4AC2-B090-8183611B9400}"/>
            </c:ext>
          </c:extLst>
        </c:ser>
        <c:ser>
          <c:idx val="20"/>
          <c:order val="20"/>
          <c:tx>
            <c:strRef>
              <c:f>'Occupational Groups'!$V$4</c:f>
              <c:strCache>
                <c:ptCount val="1"/>
                <c:pt idx="0">
                  <c:v>2018 09 - 2019 08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Groups'!$V$5:$V$28</c:f>
              <c:numCache>
                <c:formatCode>General</c:formatCode>
                <c:ptCount val="15"/>
                <c:pt idx="0">
                  <c:v>9266</c:v>
                </c:pt>
                <c:pt idx="1">
                  <c:v>15093</c:v>
                </c:pt>
                <c:pt idx="2">
                  <c:v>7322</c:v>
                </c:pt>
                <c:pt idx="3">
                  <c:v>12039</c:v>
                </c:pt>
                <c:pt idx="4">
                  <c:v>11156</c:v>
                </c:pt>
                <c:pt idx="5">
                  <c:v>6724</c:v>
                </c:pt>
                <c:pt idx="6">
                  <c:v>9112</c:v>
                </c:pt>
                <c:pt idx="7">
                  <c:v>5034</c:v>
                </c:pt>
                <c:pt idx="8">
                  <c:v>14707</c:v>
                </c:pt>
                <c:pt idx="9">
                  <c:v>2858</c:v>
                </c:pt>
                <c:pt idx="10">
                  <c:v>9503</c:v>
                </c:pt>
                <c:pt idx="11">
                  <c:v>15134</c:v>
                </c:pt>
                <c:pt idx="12">
                  <c:v>3303</c:v>
                </c:pt>
                <c:pt idx="13">
                  <c:v>15499</c:v>
                </c:pt>
                <c:pt idx="14">
                  <c:v>2751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0B-4AC2-B090-8183611B9400}"/>
            </c:ext>
          </c:extLst>
        </c:ser>
        <c:ser>
          <c:idx val="21"/>
          <c:order val="21"/>
          <c:tx>
            <c:strRef>
              <c:f>'Occupational Groups'!$W$4</c:f>
              <c:strCache>
                <c:ptCount val="1"/>
                <c:pt idx="0">
                  <c:v>2018 10 - 2019 09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Groups'!$W$5:$W$28</c:f>
              <c:numCache>
                <c:formatCode>General</c:formatCode>
                <c:ptCount val="15"/>
                <c:pt idx="0">
                  <c:v>8968</c:v>
                </c:pt>
                <c:pt idx="1">
                  <c:v>14533</c:v>
                </c:pt>
                <c:pt idx="2">
                  <c:v>7205</c:v>
                </c:pt>
                <c:pt idx="3">
                  <c:v>11369</c:v>
                </c:pt>
                <c:pt idx="4">
                  <c:v>11139</c:v>
                </c:pt>
                <c:pt idx="5">
                  <c:v>6487</c:v>
                </c:pt>
                <c:pt idx="6">
                  <c:v>8827</c:v>
                </c:pt>
                <c:pt idx="7">
                  <c:v>4740</c:v>
                </c:pt>
                <c:pt idx="8">
                  <c:v>14964</c:v>
                </c:pt>
                <c:pt idx="9">
                  <c:v>2721</c:v>
                </c:pt>
                <c:pt idx="10">
                  <c:v>8968</c:v>
                </c:pt>
                <c:pt idx="11">
                  <c:v>14640</c:v>
                </c:pt>
                <c:pt idx="12">
                  <c:v>3197</c:v>
                </c:pt>
                <c:pt idx="13">
                  <c:v>15107</c:v>
                </c:pt>
                <c:pt idx="14">
                  <c:v>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20B-4AC2-B090-8183611B9400}"/>
            </c:ext>
          </c:extLst>
        </c:ser>
        <c:ser>
          <c:idx val="22"/>
          <c:order val="22"/>
          <c:tx>
            <c:strRef>
              <c:f>'Occupational Groups'!$X$4</c:f>
              <c:strCache>
                <c:ptCount val="1"/>
                <c:pt idx="0">
                  <c:v>2018 11 - 2019 10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Groups'!$X$5:$X$28</c:f>
              <c:numCache>
                <c:formatCode>General</c:formatCode>
                <c:ptCount val="15"/>
                <c:pt idx="0">
                  <c:v>8766</c:v>
                </c:pt>
                <c:pt idx="1">
                  <c:v>14007</c:v>
                </c:pt>
                <c:pt idx="2">
                  <c:v>7180</c:v>
                </c:pt>
                <c:pt idx="3">
                  <c:v>11284</c:v>
                </c:pt>
                <c:pt idx="4">
                  <c:v>10523</c:v>
                </c:pt>
                <c:pt idx="5">
                  <c:v>6286</c:v>
                </c:pt>
                <c:pt idx="6">
                  <c:v>8617</c:v>
                </c:pt>
                <c:pt idx="7">
                  <c:v>4635</c:v>
                </c:pt>
                <c:pt idx="8">
                  <c:v>15266</c:v>
                </c:pt>
                <c:pt idx="9">
                  <c:v>2595</c:v>
                </c:pt>
                <c:pt idx="10">
                  <c:v>8690</c:v>
                </c:pt>
                <c:pt idx="11">
                  <c:v>14300</c:v>
                </c:pt>
                <c:pt idx="12">
                  <c:v>3352</c:v>
                </c:pt>
                <c:pt idx="13">
                  <c:v>14589</c:v>
                </c:pt>
                <c:pt idx="14">
                  <c:v>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20B-4AC2-B090-8183611B9400}"/>
            </c:ext>
          </c:extLst>
        </c:ser>
        <c:ser>
          <c:idx val="23"/>
          <c:order val="23"/>
          <c:tx>
            <c:strRef>
              <c:f>'Occupational Groups'!$Y$4</c:f>
              <c:strCache>
                <c:ptCount val="1"/>
                <c:pt idx="0">
                  <c:v>2018 12 - 2019 11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Groups'!$Y$5:$Y$28</c:f>
              <c:numCache>
                <c:formatCode>General</c:formatCode>
                <c:ptCount val="15"/>
                <c:pt idx="0">
                  <c:v>8666</c:v>
                </c:pt>
                <c:pt idx="1">
                  <c:v>13935</c:v>
                </c:pt>
                <c:pt idx="2">
                  <c:v>7381</c:v>
                </c:pt>
                <c:pt idx="3">
                  <c:v>11484</c:v>
                </c:pt>
                <c:pt idx="4">
                  <c:v>10125</c:v>
                </c:pt>
                <c:pt idx="5">
                  <c:v>6512</c:v>
                </c:pt>
                <c:pt idx="6">
                  <c:v>8750</c:v>
                </c:pt>
                <c:pt idx="7">
                  <c:v>4705</c:v>
                </c:pt>
                <c:pt idx="8">
                  <c:v>15426</c:v>
                </c:pt>
                <c:pt idx="9">
                  <c:v>2546</c:v>
                </c:pt>
                <c:pt idx="10">
                  <c:v>8825</c:v>
                </c:pt>
                <c:pt idx="11">
                  <c:v>14517</c:v>
                </c:pt>
                <c:pt idx="12">
                  <c:v>3373</c:v>
                </c:pt>
                <c:pt idx="13">
                  <c:v>14579</c:v>
                </c:pt>
                <c:pt idx="14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20B-4AC2-B090-8183611B9400}"/>
            </c:ext>
          </c:extLst>
        </c:ser>
        <c:ser>
          <c:idx val="24"/>
          <c:order val="24"/>
          <c:tx>
            <c:strRef>
              <c:f>'Occupational Groups'!$Z$4</c:f>
              <c:strCache>
                <c:ptCount val="1"/>
                <c:pt idx="0">
                  <c:v>2019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Groups'!$Z$5:$Z$28</c:f>
              <c:numCache>
                <c:formatCode>General</c:formatCode>
                <c:ptCount val="15"/>
                <c:pt idx="0">
                  <c:v>8343</c:v>
                </c:pt>
                <c:pt idx="1">
                  <c:v>13665</c:v>
                </c:pt>
                <c:pt idx="2">
                  <c:v>7251</c:v>
                </c:pt>
                <c:pt idx="3">
                  <c:v>11418</c:v>
                </c:pt>
                <c:pt idx="4">
                  <c:v>9928</c:v>
                </c:pt>
                <c:pt idx="5">
                  <c:v>6537</c:v>
                </c:pt>
                <c:pt idx="6">
                  <c:v>8686</c:v>
                </c:pt>
                <c:pt idx="7">
                  <c:v>4574</c:v>
                </c:pt>
                <c:pt idx="8">
                  <c:v>14940</c:v>
                </c:pt>
                <c:pt idx="9">
                  <c:v>2494</c:v>
                </c:pt>
                <c:pt idx="10">
                  <c:v>8598</c:v>
                </c:pt>
                <c:pt idx="11">
                  <c:v>14193</c:v>
                </c:pt>
                <c:pt idx="12">
                  <c:v>3238</c:v>
                </c:pt>
                <c:pt idx="13">
                  <c:v>14139</c:v>
                </c:pt>
                <c:pt idx="14">
                  <c:v>2757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20B-4AC2-B090-8183611B9400}"/>
            </c:ext>
          </c:extLst>
        </c:ser>
        <c:ser>
          <c:idx val="25"/>
          <c:order val="25"/>
          <c:tx>
            <c:strRef>
              <c:f>'Occupational Groups'!$AA$4</c:f>
              <c:strCache>
                <c:ptCount val="1"/>
                <c:pt idx="0">
                  <c:v>2019 02 - 2020 01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Groups'!$AA$5:$AA$28</c:f>
              <c:numCache>
                <c:formatCode>General</c:formatCode>
                <c:ptCount val="15"/>
                <c:pt idx="0">
                  <c:v>8502</c:v>
                </c:pt>
                <c:pt idx="1">
                  <c:v>14250</c:v>
                </c:pt>
                <c:pt idx="2">
                  <c:v>7338</c:v>
                </c:pt>
                <c:pt idx="3">
                  <c:v>11933</c:v>
                </c:pt>
                <c:pt idx="4">
                  <c:v>10024</c:v>
                </c:pt>
                <c:pt idx="5">
                  <c:v>6838</c:v>
                </c:pt>
                <c:pt idx="6">
                  <c:v>9017</c:v>
                </c:pt>
                <c:pt idx="7">
                  <c:v>4661</c:v>
                </c:pt>
                <c:pt idx="8">
                  <c:v>15362</c:v>
                </c:pt>
                <c:pt idx="9">
                  <c:v>2562</c:v>
                </c:pt>
                <c:pt idx="10">
                  <c:v>8953</c:v>
                </c:pt>
                <c:pt idx="11">
                  <c:v>14939</c:v>
                </c:pt>
                <c:pt idx="12">
                  <c:v>3309</c:v>
                </c:pt>
                <c:pt idx="13">
                  <c:v>14518</c:v>
                </c:pt>
                <c:pt idx="14">
                  <c:v>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20B-4AC2-B090-8183611B9400}"/>
            </c:ext>
          </c:extLst>
        </c:ser>
        <c:ser>
          <c:idx val="26"/>
          <c:order val="26"/>
          <c:tx>
            <c:strRef>
              <c:f>'Occupational Groups'!$AB$4</c:f>
              <c:strCache>
                <c:ptCount val="1"/>
                <c:pt idx="0">
                  <c:v>2019 03 - 2020 02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Groups'!$AB$5:$AB$28</c:f>
              <c:numCache>
                <c:formatCode>General</c:formatCode>
                <c:ptCount val="15"/>
                <c:pt idx="0">
                  <c:v>8541</c:v>
                </c:pt>
                <c:pt idx="1">
                  <c:v>14364</c:v>
                </c:pt>
                <c:pt idx="2">
                  <c:v>7563</c:v>
                </c:pt>
                <c:pt idx="3">
                  <c:v>12089</c:v>
                </c:pt>
                <c:pt idx="4">
                  <c:v>10285</c:v>
                </c:pt>
                <c:pt idx="5">
                  <c:v>7098</c:v>
                </c:pt>
                <c:pt idx="6">
                  <c:v>9351</c:v>
                </c:pt>
                <c:pt idx="7">
                  <c:v>4795</c:v>
                </c:pt>
                <c:pt idx="8">
                  <c:v>15644</c:v>
                </c:pt>
                <c:pt idx="9">
                  <c:v>2553</c:v>
                </c:pt>
                <c:pt idx="10">
                  <c:v>8920</c:v>
                </c:pt>
                <c:pt idx="11">
                  <c:v>15197</c:v>
                </c:pt>
                <c:pt idx="12">
                  <c:v>3342</c:v>
                </c:pt>
                <c:pt idx="13">
                  <c:v>14728</c:v>
                </c:pt>
                <c:pt idx="14">
                  <c:v>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20B-4AC2-B090-8183611B9400}"/>
            </c:ext>
          </c:extLst>
        </c:ser>
        <c:ser>
          <c:idx val="27"/>
          <c:order val="27"/>
          <c:tx>
            <c:strRef>
              <c:f>'Occupational Groups'!$AC$4</c:f>
              <c:strCache>
                <c:ptCount val="1"/>
                <c:pt idx="0">
                  <c:v>2019 04 - 2020 03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Groups'!$AC$5:$AC$28</c:f>
              <c:numCache>
                <c:formatCode>General</c:formatCode>
                <c:ptCount val="15"/>
                <c:pt idx="0">
                  <c:v>8476</c:v>
                </c:pt>
                <c:pt idx="1">
                  <c:v>14514</c:v>
                </c:pt>
                <c:pt idx="2">
                  <c:v>7675</c:v>
                </c:pt>
                <c:pt idx="3">
                  <c:v>12333</c:v>
                </c:pt>
                <c:pt idx="4">
                  <c:v>10479</c:v>
                </c:pt>
                <c:pt idx="5">
                  <c:v>7361</c:v>
                </c:pt>
                <c:pt idx="6">
                  <c:v>9633</c:v>
                </c:pt>
                <c:pt idx="7">
                  <c:v>4728</c:v>
                </c:pt>
                <c:pt idx="8">
                  <c:v>16509</c:v>
                </c:pt>
                <c:pt idx="9">
                  <c:v>2618</c:v>
                </c:pt>
                <c:pt idx="10">
                  <c:v>8994</c:v>
                </c:pt>
                <c:pt idx="11">
                  <c:v>15178</c:v>
                </c:pt>
                <c:pt idx="12">
                  <c:v>3326</c:v>
                </c:pt>
                <c:pt idx="13">
                  <c:v>14745</c:v>
                </c:pt>
                <c:pt idx="14">
                  <c:v>2933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20B-4AC2-B090-8183611B9400}"/>
            </c:ext>
          </c:extLst>
        </c:ser>
        <c:ser>
          <c:idx val="28"/>
          <c:order val="28"/>
          <c:tx>
            <c:strRef>
              <c:f>'Occupational Groups'!$AD$4</c:f>
              <c:strCache>
                <c:ptCount val="1"/>
                <c:pt idx="0">
                  <c:v>2019 05 - 2020 04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Groups'!$AD$5:$AD$28</c:f>
              <c:numCache>
                <c:formatCode>General</c:formatCode>
                <c:ptCount val="15"/>
                <c:pt idx="0">
                  <c:v>8235</c:v>
                </c:pt>
                <c:pt idx="1">
                  <c:v>13701</c:v>
                </c:pt>
                <c:pt idx="2">
                  <c:v>7351</c:v>
                </c:pt>
                <c:pt idx="3">
                  <c:v>12305</c:v>
                </c:pt>
                <c:pt idx="4">
                  <c:v>10484</c:v>
                </c:pt>
                <c:pt idx="5">
                  <c:v>7124</c:v>
                </c:pt>
                <c:pt idx="6">
                  <c:v>9148</c:v>
                </c:pt>
                <c:pt idx="7">
                  <c:v>4301</c:v>
                </c:pt>
                <c:pt idx="8">
                  <c:v>17111</c:v>
                </c:pt>
                <c:pt idx="9">
                  <c:v>2591</c:v>
                </c:pt>
                <c:pt idx="10">
                  <c:v>8660</c:v>
                </c:pt>
                <c:pt idx="11">
                  <c:v>14658</c:v>
                </c:pt>
                <c:pt idx="12">
                  <c:v>3187</c:v>
                </c:pt>
                <c:pt idx="13">
                  <c:v>14002</c:v>
                </c:pt>
                <c:pt idx="14">
                  <c:v>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20B-4AC2-B090-8183611B9400}"/>
            </c:ext>
          </c:extLst>
        </c:ser>
        <c:ser>
          <c:idx val="29"/>
          <c:order val="29"/>
          <c:tx>
            <c:strRef>
              <c:f>'Occupational Groups'!$AE$4</c:f>
              <c:strCache>
                <c:ptCount val="1"/>
                <c:pt idx="0">
                  <c:v>2019 06 - 2020 05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Groups'!$AE$5:$AE$28</c:f>
              <c:numCache>
                <c:formatCode>General</c:formatCode>
                <c:ptCount val="15"/>
                <c:pt idx="0">
                  <c:v>7712</c:v>
                </c:pt>
                <c:pt idx="1">
                  <c:v>12968</c:v>
                </c:pt>
                <c:pt idx="2">
                  <c:v>7080</c:v>
                </c:pt>
                <c:pt idx="3">
                  <c:v>12232</c:v>
                </c:pt>
                <c:pt idx="4">
                  <c:v>10588</c:v>
                </c:pt>
                <c:pt idx="5">
                  <c:v>6923</c:v>
                </c:pt>
                <c:pt idx="6">
                  <c:v>9099</c:v>
                </c:pt>
                <c:pt idx="7">
                  <c:v>3979</c:v>
                </c:pt>
                <c:pt idx="8">
                  <c:v>17377</c:v>
                </c:pt>
                <c:pt idx="9">
                  <c:v>2473</c:v>
                </c:pt>
                <c:pt idx="10">
                  <c:v>8392</c:v>
                </c:pt>
                <c:pt idx="11">
                  <c:v>14047</c:v>
                </c:pt>
                <c:pt idx="12">
                  <c:v>3009</c:v>
                </c:pt>
                <c:pt idx="13">
                  <c:v>13179</c:v>
                </c:pt>
                <c:pt idx="14">
                  <c:v>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20B-4AC2-B090-8183611B9400}"/>
            </c:ext>
          </c:extLst>
        </c:ser>
        <c:ser>
          <c:idx val="30"/>
          <c:order val="30"/>
          <c:tx>
            <c:strRef>
              <c:f>'Occupational Groups'!$AF$4</c:f>
              <c:strCache>
                <c:ptCount val="1"/>
                <c:pt idx="0">
                  <c:v>2019 07 - 2020 06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Groups'!$AF$5:$AF$28</c:f>
              <c:numCache>
                <c:formatCode>General</c:formatCode>
                <c:ptCount val="15"/>
                <c:pt idx="0">
                  <c:v>7290</c:v>
                </c:pt>
                <c:pt idx="1">
                  <c:v>12581</c:v>
                </c:pt>
                <c:pt idx="2">
                  <c:v>6894</c:v>
                </c:pt>
                <c:pt idx="3">
                  <c:v>12240</c:v>
                </c:pt>
                <c:pt idx="4">
                  <c:v>10802</c:v>
                </c:pt>
                <c:pt idx="5">
                  <c:v>6790</c:v>
                </c:pt>
                <c:pt idx="6">
                  <c:v>9121</c:v>
                </c:pt>
                <c:pt idx="7">
                  <c:v>3696</c:v>
                </c:pt>
                <c:pt idx="8">
                  <c:v>17857</c:v>
                </c:pt>
                <c:pt idx="9">
                  <c:v>2514</c:v>
                </c:pt>
                <c:pt idx="10">
                  <c:v>8355</c:v>
                </c:pt>
                <c:pt idx="11">
                  <c:v>13756</c:v>
                </c:pt>
                <c:pt idx="12">
                  <c:v>2971</c:v>
                </c:pt>
                <c:pt idx="13">
                  <c:v>12485</c:v>
                </c:pt>
                <c:pt idx="14">
                  <c:v>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20B-4AC2-B090-8183611B9400}"/>
            </c:ext>
          </c:extLst>
        </c:ser>
        <c:ser>
          <c:idx val="31"/>
          <c:order val="31"/>
          <c:tx>
            <c:strRef>
              <c:f>'Occupational Groups'!$AG$4</c:f>
              <c:strCache>
                <c:ptCount val="1"/>
                <c:pt idx="0">
                  <c:v>2019 08 - 2020 07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Groups'!$AG$5:$AG$28</c:f>
              <c:numCache>
                <c:formatCode>General</c:formatCode>
                <c:ptCount val="15"/>
                <c:pt idx="0">
                  <c:v>6960</c:v>
                </c:pt>
                <c:pt idx="1">
                  <c:v>12129</c:v>
                </c:pt>
                <c:pt idx="2">
                  <c:v>6679</c:v>
                </c:pt>
                <c:pt idx="3">
                  <c:v>12489</c:v>
                </c:pt>
                <c:pt idx="4">
                  <c:v>10657</c:v>
                </c:pt>
                <c:pt idx="5">
                  <c:v>6621</c:v>
                </c:pt>
                <c:pt idx="6">
                  <c:v>8873</c:v>
                </c:pt>
                <c:pt idx="7">
                  <c:v>3361</c:v>
                </c:pt>
                <c:pt idx="8">
                  <c:v>17833</c:v>
                </c:pt>
                <c:pt idx="9">
                  <c:v>2403</c:v>
                </c:pt>
                <c:pt idx="10">
                  <c:v>8251</c:v>
                </c:pt>
                <c:pt idx="11">
                  <c:v>13401</c:v>
                </c:pt>
                <c:pt idx="12">
                  <c:v>2833</c:v>
                </c:pt>
                <c:pt idx="13">
                  <c:v>12124</c:v>
                </c:pt>
                <c:pt idx="14">
                  <c:v>3083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0B-4AC2-B090-8183611B9400}"/>
            </c:ext>
          </c:extLst>
        </c:ser>
        <c:ser>
          <c:idx val="32"/>
          <c:order val="32"/>
          <c:tx>
            <c:strRef>
              <c:f>'Occupational Groups'!$AH$4</c:f>
              <c:strCache>
                <c:ptCount val="1"/>
                <c:pt idx="0">
                  <c:v>2019 09 - 2020 08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Groups'!$AH$5:$AH$28</c:f>
              <c:numCache>
                <c:formatCode>General</c:formatCode>
                <c:ptCount val="15"/>
                <c:pt idx="0">
                  <c:v>6628</c:v>
                </c:pt>
                <c:pt idx="1">
                  <c:v>11516</c:v>
                </c:pt>
                <c:pt idx="2">
                  <c:v>6260</c:v>
                </c:pt>
                <c:pt idx="3">
                  <c:v>12432</c:v>
                </c:pt>
                <c:pt idx="4">
                  <c:v>10574</c:v>
                </c:pt>
                <c:pt idx="5">
                  <c:v>6279</c:v>
                </c:pt>
                <c:pt idx="6">
                  <c:v>8190</c:v>
                </c:pt>
                <c:pt idx="7">
                  <c:v>3128</c:v>
                </c:pt>
                <c:pt idx="8">
                  <c:v>18171</c:v>
                </c:pt>
                <c:pt idx="9">
                  <c:v>2391</c:v>
                </c:pt>
                <c:pt idx="10">
                  <c:v>8366</c:v>
                </c:pt>
                <c:pt idx="11">
                  <c:v>13266</c:v>
                </c:pt>
                <c:pt idx="12">
                  <c:v>2687</c:v>
                </c:pt>
                <c:pt idx="13">
                  <c:v>11704</c:v>
                </c:pt>
                <c:pt idx="14">
                  <c:v>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20B-4AC2-B090-8183611B9400}"/>
            </c:ext>
          </c:extLst>
        </c:ser>
        <c:ser>
          <c:idx val="33"/>
          <c:order val="33"/>
          <c:tx>
            <c:strRef>
              <c:f>'Occupational Groups'!$AI$4</c:f>
              <c:strCache>
                <c:ptCount val="1"/>
                <c:pt idx="0">
                  <c:v>2019 10 - 2020 09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'Occupational Groups'!$A$5:$A$28</c:f>
              <c:strCache>
                <c:ptCount val="15"/>
                <c:pt idx="0">
                  <c:v>ADMINISTRATIVE AND SECRETARIAL OCCUPATIONS</c:v>
                </c:pt>
                <c:pt idx="1">
                  <c:v>BUSINESS</c:v>
                </c:pt>
                <c:pt idx="2">
                  <c:v>CONSTRUCTION</c:v>
                </c:pt>
                <c:pt idx="3">
                  <c:v>DIGITAL</c:v>
                </c:pt>
                <c:pt idx="4">
                  <c:v>EDUCATION</c:v>
                </c:pt>
                <c:pt idx="5">
                  <c:v>ENGINEERING</c:v>
                </c:pt>
                <c:pt idx="6">
                  <c:v>FINANCIAL</c:v>
                </c:pt>
                <c:pt idx="7">
                  <c:v>FOOD AND ACCOMODATION</c:v>
                </c:pt>
                <c:pt idx="8">
                  <c:v>HEALTH AND SOCIAL CARE</c:v>
                </c:pt>
                <c:pt idx="9">
                  <c:v>LEGAL</c:v>
                </c:pt>
                <c:pt idx="10">
                  <c:v>LOGISTICS</c:v>
                </c:pt>
                <c:pt idx="11">
                  <c:v>MANUFACTURING</c:v>
                </c:pt>
                <c:pt idx="12">
                  <c:v>RETAIL</c:v>
                </c:pt>
                <c:pt idx="13">
                  <c:v>SALES AND CUSTOMER SERVICE OCCUPATIONS</c:v>
                </c:pt>
                <c:pt idx="14">
                  <c:v>SERVICE OCCUPATION</c:v>
                </c:pt>
              </c:strCache>
            </c:strRef>
          </c:cat>
          <c:val>
            <c:numRef>
              <c:f>'Occupational Groups'!$AI$5:$AI$28</c:f>
              <c:numCache>
                <c:formatCode>General</c:formatCode>
                <c:ptCount val="15"/>
                <c:pt idx="0">
                  <c:v>6393</c:v>
                </c:pt>
                <c:pt idx="1">
                  <c:v>11581</c:v>
                </c:pt>
                <c:pt idx="2">
                  <c:v>6375</c:v>
                </c:pt>
                <c:pt idx="3">
                  <c:v>12731</c:v>
                </c:pt>
                <c:pt idx="4">
                  <c:v>10559</c:v>
                </c:pt>
                <c:pt idx="5">
                  <c:v>6548</c:v>
                </c:pt>
                <c:pt idx="6">
                  <c:v>8329</c:v>
                </c:pt>
                <c:pt idx="7">
                  <c:v>3023</c:v>
                </c:pt>
                <c:pt idx="8">
                  <c:v>18355</c:v>
                </c:pt>
                <c:pt idx="9">
                  <c:v>2383</c:v>
                </c:pt>
                <c:pt idx="10">
                  <c:v>8849</c:v>
                </c:pt>
                <c:pt idx="11">
                  <c:v>13623</c:v>
                </c:pt>
                <c:pt idx="12">
                  <c:v>2671</c:v>
                </c:pt>
                <c:pt idx="13">
                  <c:v>11359</c:v>
                </c:pt>
                <c:pt idx="14">
                  <c:v>3183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20B-4AC2-B090-8183611B9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311007"/>
        <c:axId val="882777519"/>
      </c:barChart>
      <c:catAx>
        <c:axId val="89731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777519"/>
        <c:crosses val="autoZero"/>
        <c:auto val="1"/>
        <c:lblAlgn val="ctr"/>
        <c:lblOffset val="100"/>
        <c:noMultiLvlLbl val="0"/>
      </c:catAx>
      <c:valAx>
        <c:axId val="88277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731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dirty="0"/>
              <a:t>Job Postings - Top Occupational Groups - March to September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Occupational Groups'!$A$14:$B$14</c:f>
              <c:strCache>
                <c:ptCount val="2"/>
                <c:pt idx="0">
                  <c:v>2020</c:v>
                </c:pt>
                <c:pt idx="1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'Top Occupational Groups'!$C$3:$M$3</c:f>
              <c:strCache>
                <c:ptCount val="11"/>
                <c:pt idx="0">
                  <c:v>Business Management/Operations</c:v>
                </c:pt>
                <c:pt idx="1">
                  <c:v>Health Care including Nursing</c:v>
                </c:pt>
                <c:pt idx="2">
                  <c:v>Sales</c:v>
                </c:pt>
                <c:pt idx="3">
                  <c:v>Information Technology</c:v>
                </c:pt>
                <c:pt idx="4">
                  <c:v>Education and Training</c:v>
                </c:pt>
                <c:pt idx="5">
                  <c:v>Finance</c:v>
                </c:pt>
                <c:pt idx="6">
                  <c:v>Engineering</c:v>
                </c:pt>
                <c:pt idx="7">
                  <c:v>Clerical and Administrative</c:v>
                </c:pt>
                <c:pt idx="8">
                  <c:v>Hospitality, Food, and Tourism</c:v>
                </c:pt>
                <c:pt idx="9">
                  <c:v>Manufacturing and Production</c:v>
                </c:pt>
                <c:pt idx="10">
                  <c:v>Maintenance, Repair, and Installation</c:v>
                </c:pt>
              </c:strCache>
            </c:strRef>
          </c:cat>
          <c:val>
            <c:numRef>
              <c:f>'Top Occupational Groups'!$C$14:$M$14</c:f>
              <c:numCache>
                <c:formatCode>General</c:formatCode>
                <c:ptCount val="11"/>
                <c:pt idx="0">
                  <c:v>544</c:v>
                </c:pt>
                <c:pt idx="1">
                  <c:v>1333</c:v>
                </c:pt>
                <c:pt idx="2">
                  <c:v>331</c:v>
                </c:pt>
                <c:pt idx="3">
                  <c:v>697</c:v>
                </c:pt>
                <c:pt idx="4">
                  <c:v>784</c:v>
                </c:pt>
                <c:pt idx="5">
                  <c:v>403</c:v>
                </c:pt>
                <c:pt idx="6">
                  <c:v>448</c:v>
                </c:pt>
                <c:pt idx="7">
                  <c:v>252</c:v>
                </c:pt>
                <c:pt idx="8">
                  <c:v>227</c:v>
                </c:pt>
                <c:pt idx="9">
                  <c:v>245</c:v>
                </c:pt>
                <c:pt idx="10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9-4EBB-B002-997EDE3FD801}"/>
            </c:ext>
          </c:extLst>
        </c:ser>
        <c:ser>
          <c:idx val="1"/>
          <c:order val="1"/>
          <c:tx>
            <c:strRef>
              <c:f>'Top Occupational Groups'!$A$15:$B$15</c:f>
              <c:strCache>
                <c:ptCount val="2"/>
                <c:pt idx="0">
                  <c:v>2020</c:v>
                </c:pt>
                <c:pt idx="1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Occupational Groups'!$C$3:$M$3</c:f>
              <c:strCache>
                <c:ptCount val="11"/>
                <c:pt idx="0">
                  <c:v>Business Management/Operations</c:v>
                </c:pt>
                <c:pt idx="1">
                  <c:v>Health Care including Nursing</c:v>
                </c:pt>
                <c:pt idx="2">
                  <c:v>Sales</c:v>
                </c:pt>
                <c:pt idx="3">
                  <c:v>Information Technology</c:v>
                </c:pt>
                <c:pt idx="4">
                  <c:v>Education and Training</c:v>
                </c:pt>
                <c:pt idx="5">
                  <c:v>Finance</c:v>
                </c:pt>
                <c:pt idx="6">
                  <c:v>Engineering</c:v>
                </c:pt>
                <c:pt idx="7">
                  <c:v>Clerical and Administrative</c:v>
                </c:pt>
                <c:pt idx="8">
                  <c:v>Hospitality, Food, and Tourism</c:v>
                </c:pt>
                <c:pt idx="9">
                  <c:v>Manufacturing and Production</c:v>
                </c:pt>
                <c:pt idx="10">
                  <c:v>Maintenance, Repair, and Installation</c:v>
                </c:pt>
              </c:strCache>
            </c:strRef>
          </c:cat>
          <c:val>
            <c:numRef>
              <c:f>'Top Occupational Groups'!$C$15:$M$15</c:f>
              <c:numCache>
                <c:formatCode>General</c:formatCode>
                <c:ptCount val="11"/>
                <c:pt idx="0">
                  <c:v>822</c:v>
                </c:pt>
                <c:pt idx="1">
                  <c:v>1406</c:v>
                </c:pt>
                <c:pt idx="2">
                  <c:v>343</c:v>
                </c:pt>
                <c:pt idx="3">
                  <c:v>796</c:v>
                </c:pt>
                <c:pt idx="4">
                  <c:v>994</c:v>
                </c:pt>
                <c:pt idx="5">
                  <c:v>590</c:v>
                </c:pt>
                <c:pt idx="6">
                  <c:v>467</c:v>
                </c:pt>
                <c:pt idx="7">
                  <c:v>258</c:v>
                </c:pt>
                <c:pt idx="8">
                  <c:v>242</c:v>
                </c:pt>
                <c:pt idx="9">
                  <c:v>236</c:v>
                </c:pt>
                <c:pt idx="1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9-4EBB-B002-997EDE3FD801}"/>
            </c:ext>
          </c:extLst>
        </c:ser>
        <c:ser>
          <c:idx val="2"/>
          <c:order val="2"/>
          <c:tx>
            <c:strRef>
              <c:f>'Top Occupational Groups'!$A$16:$B$16</c:f>
              <c:strCache>
                <c:ptCount val="2"/>
                <c:pt idx="0">
                  <c:v>2020</c:v>
                </c:pt>
                <c:pt idx="1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'Top Occupational Groups'!$C$3:$M$3</c:f>
              <c:strCache>
                <c:ptCount val="11"/>
                <c:pt idx="0">
                  <c:v>Business Management/Operations</c:v>
                </c:pt>
                <c:pt idx="1">
                  <c:v>Health Care including Nursing</c:v>
                </c:pt>
                <c:pt idx="2">
                  <c:v>Sales</c:v>
                </c:pt>
                <c:pt idx="3">
                  <c:v>Information Technology</c:v>
                </c:pt>
                <c:pt idx="4">
                  <c:v>Education and Training</c:v>
                </c:pt>
                <c:pt idx="5">
                  <c:v>Finance</c:v>
                </c:pt>
                <c:pt idx="6">
                  <c:v>Engineering</c:v>
                </c:pt>
                <c:pt idx="7">
                  <c:v>Clerical and Administrative</c:v>
                </c:pt>
                <c:pt idx="8">
                  <c:v>Hospitality, Food, and Tourism</c:v>
                </c:pt>
                <c:pt idx="9">
                  <c:v>Manufacturing and Production</c:v>
                </c:pt>
                <c:pt idx="10">
                  <c:v>Maintenance, Repair, and Installation</c:v>
                </c:pt>
              </c:strCache>
            </c:strRef>
          </c:cat>
          <c:val>
            <c:numRef>
              <c:f>'Top Occupational Groups'!$C$16:$M$16</c:f>
              <c:numCache>
                <c:formatCode>General</c:formatCode>
                <c:ptCount val="11"/>
                <c:pt idx="0">
                  <c:v>940</c:v>
                </c:pt>
                <c:pt idx="1">
                  <c:v>1283</c:v>
                </c:pt>
                <c:pt idx="2">
                  <c:v>476</c:v>
                </c:pt>
                <c:pt idx="3">
                  <c:v>787</c:v>
                </c:pt>
                <c:pt idx="4">
                  <c:v>1047</c:v>
                </c:pt>
                <c:pt idx="5">
                  <c:v>665</c:v>
                </c:pt>
                <c:pt idx="6">
                  <c:v>509</c:v>
                </c:pt>
                <c:pt idx="7">
                  <c:v>313</c:v>
                </c:pt>
                <c:pt idx="8">
                  <c:v>273</c:v>
                </c:pt>
                <c:pt idx="9">
                  <c:v>311</c:v>
                </c:pt>
                <c:pt idx="10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E9-4EBB-B002-997EDE3FD801}"/>
            </c:ext>
          </c:extLst>
        </c:ser>
        <c:ser>
          <c:idx val="3"/>
          <c:order val="3"/>
          <c:tx>
            <c:strRef>
              <c:f>'Top Occupational Groups'!$A$17:$B$17</c:f>
              <c:strCache>
                <c:ptCount val="2"/>
                <c:pt idx="0">
                  <c:v>2020</c:v>
                </c:pt>
                <c:pt idx="1">
                  <c:v>July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Occupational Groups'!$C$3:$M$3</c:f>
              <c:strCache>
                <c:ptCount val="11"/>
                <c:pt idx="0">
                  <c:v>Business Management/Operations</c:v>
                </c:pt>
                <c:pt idx="1">
                  <c:v>Health Care including Nursing</c:v>
                </c:pt>
                <c:pt idx="2">
                  <c:v>Sales</c:v>
                </c:pt>
                <c:pt idx="3">
                  <c:v>Information Technology</c:v>
                </c:pt>
                <c:pt idx="4">
                  <c:v>Education and Training</c:v>
                </c:pt>
                <c:pt idx="5">
                  <c:v>Finance</c:v>
                </c:pt>
                <c:pt idx="6">
                  <c:v>Engineering</c:v>
                </c:pt>
                <c:pt idx="7">
                  <c:v>Clerical and Administrative</c:v>
                </c:pt>
                <c:pt idx="8">
                  <c:v>Hospitality, Food, and Tourism</c:v>
                </c:pt>
                <c:pt idx="9">
                  <c:v>Manufacturing and Production</c:v>
                </c:pt>
                <c:pt idx="10">
                  <c:v>Maintenance, Repair, and Installation</c:v>
                </c:pt>
              </c:strCache>
            </c:strRef>
          </c:cat>
          <c:val>
            <c:numRef>
              <c:f>'Top Occupational Groups'!$C$17:$M$17</c:f>
              <c:numCache>
                <c:formatCode>General</c:formatCode>
                <c:ptCount val="11"/>
                <c:pt idx="0">
                  <c:v>1184</c:v>
                </c:pt>
                <c:pt idx="1">
                  <c:v>1325</c:v>
                </c:pt>
                <c:pt idx="2">
                  <c:v>675</c:v>
                </c:pt>
                <c:pt idx="3">
                  <c:v>1120</c:v>
                </c:pt>
                <c:pt idx="4">
                  <c:v>966</c:v>
                </c:pt>
                <c:pt idx="5">
                  <c:v>629</c:v>
                </c:pt>
                <c:pt idx="6">
                  <c:v>579</c:v>
                </c:pt>
                <c:pt idx="7">
                  <c:v>412</c:v>
                </c:pt>
                <c:pt idx="8">
                  <c:v>374</c:v>
                </c:pt>
                <c:pt idx="9">
                  <c:v>439</c:v>
                </c:pt>
                <c:pt idx="10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E9-4EBB-B002-997EDE3FD801}"/>
            </c:ext>
          </c:extLst>
        </c:ser>
        <c:ser>
          <c:idx val="4"/>
          <c:order val="4"/>
          <c:tx>
            <c:strRef>
              <c:f>'Top Occupational Groups'!$A$18:$B$18</c:f>
              <c:strCache>
                <c:ptCount val="2"/>
                <c:pt idx="0">
                  <c:v>2020</c:v>
                </c:pt>
                <c:pt idx="1">
                  <c:v>August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'Top Occupational Groups'!$C$3:$M$3</c:f>
              <c:strCache>
                <c:ptCount val="11"/>
                <c:pt idx="0">
                  <c:v>Business Management/Operations</c:v>
                </c:pt>
                <c:pt idx="1">
                  <c:v>Health Care including Nursing</c:v>
                </c:pt>
                <c:pt idx="2">
                  <c:v>Sales</c:v>
                </c:pt>
                <c:pt idx="3">
                  <c:v>Information Technology</c:v>
                </c:pt>
                <c:pt idx="4">
                  <c:v>Education and Training</c:v>
                </c:pt>
                <c:pt idx="5">
                  <c:v>Finance</c:v>
                </c:pt>
                <c:pt idx="6">
                  <c:v>Engineering</c:v>
                </c:pt>
                <c:pt idx="7">
                  <c:v>Clerical and Administrative</c:v>
                </c:pt>
                <c:pt idx="8">
                  <c:v>Hospitality, Food, and Tourism</c:v>
                </c:pt>
                <c:pt idx="9">
                  <c:v>Manufacturing and Production</c:v>
                </c:pt>
                <c:pt idx="10">
                  <c:v>Maintenance, Repair, and Installation</c:v>
                </c:pt>
              </c:strCache>
            </c:strRef>
          </c:cat>
          <c:val>
            <c:numRef>
              <c:f>'Top Occupational Groups'!$C$18:$M$18</c:f>
              <c:numCache>
                <c:formatCode>General</c:formatCode>
                <c:ptCount val="11"/>
                <c:pt idx="0">
                  <c:v>1536</c:v>
                </c:pt>
                <c:pt idx="1">
                  <c:v>1395</c:v>
                </c:pt>
                <c:pt idx="2">
                  <c:v>730</c:v>
                </c:pt>
                <c:pt idx="3">
                  <c:v>1171</c:v>
                </c:pt>
                <c:pt idx="4">
                  <c:v>726</c:v>
                </c:pt>
                <c:pt idx="5">
                  <c:v>730</c:v>
                </c:pt>
                <c:pt idx="6">
                  <c:v>620</c:v>
                </c:pt>
                <c:pt idx="7">
                  <c:v>482</c:v>
                </c:pt>
                <c:pt idx="8">
                  <c:v>534</c:v>
                </c:pt>
                <c:pt idx="9">
                  <c:v>496</c:v>
                </c:pt>
                <c:pt idx="10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9-4EBB-B002-997EDE3FD801}"/>
            </c:ext>
          </c:extLst>
        </c:ser>
        <c:ser>
          <c:idx val="5"/>
          <c:order val="5"/>
          <c:tx>
            <c:strRef>
              <c:f>'Top Occupational Groups'!$A$19:$B$19</c:f>
              <c:strCache>
                <c:ptCount val="2"/>
                <c:pt idx="0">
                  <c:v>2020</c:v>
                </c:pt>
                <c:pt idx="1">
                  <c:v>September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'Top Occupational Groups'!$C$3:$M$3</c:f>
              <c:strCache>
                <c:ptCount val="11"/>
                <c:pt idx="0">
                  <c:v>Business Management/Operations</c:v>
                </c:pt>
                <c:pt idx="1">
                  <c:v>Health Care including Nursing</c:v>
                </c:pt>
                <c:pt idx="2">
                  <c:v>Sales</c:v>
                </c:pt>
                <c:pt idx="3">
                  <c:v>Information Technology</c:v>
                </c:pt>
                <c:pt idx="4">
                  <c:v>Education and Training</c:v>
                </c:pt>
                <c:pt idx="5">
                  <c:v>Finance</c:v>
                </c:pt>
                <c:pt idx="6">
                  <c:v>Engineering</c:v>
                </c:pt>
                <c:pt idx="7">
                  <c:v>Clerical and Administrative</c:v>
                </c:pt>
                <c:pt idx="8">
                  <c:v>Hospitality, Food, and Tourism</c:v>
                </c:pt>
                <c:pt idx="9">
                  <c:v>Manufacturing and Production</c:v>
                </c:pt>
                <c:pt idx="10">
                  <c:v>Maintenance, Repair, and Installation</c:v>
                </c:pt>
              </c:strCache>
            </c:strRef>
          </c:cat>
          <c:val>
            <c:numRef>
              <c:f>'Top Occupational Groups'!$C$19:$M$19</c:f>
              <c:numCache>
                <c:formatCode>General</c:formatCode>
                <c:ptCount val="11"/>
                <c:pt idx="0">
                  <c:v>1914</c:v>
                </c:pt>
                <c:pt idx="1">
                  <c:v>1424</c:v>
                </c:pt>
                <c:pt idx="2">
                  <c:v>936</c:v>
                </c:pt>
                <c:pt idx="3">
                  <c:v>1098</c:v>
                </c:pt>
                <c:pt idx="4">
                  <c:v>951</c:v>
                </c:pt>
                <c:pt idx="5">
                  <c:v>892</c:v>
                </c:pt>
                <c:pt idx="6">
                  <c:v>834</c:v>
                </c:pt>
                <c:pt idx="7">
                  <c:v>573</c:v>
                </c:pt>
                <c:pt idx="8">
                  <c:v>667</c:v>
                </c:pt>
                <c:pt idx="9">
                  <c:v>723</c:v>
                </c:pt>
                <c:pt idx="10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E9-4EBB-B002-997EDE3FD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727023"/>
        <c:axId val="882794159"/>
      </c:barChart>
      <c:catAx>
        <c:axId val="64072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794159"/>
        <c:crosses val="autoZero"/>
        <c:auto val="1"/>
        <c:lblAlgn val="ctr"/>
        <c:lblOffset val="100"/>
        <c:noMultiLvlLbl val="0"/>
      </c:catAx>
      <c:valAx>
        <c:axId val="88279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072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Group'!$A$15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Group'!$B$5:$M$5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Group'!$B$15:$M$15</c:f>
              <c:numCache>
                <c:formatCode>General</c:formatCode>
                <c:ptCount val="12"/>
                <c:pt idx="0">
                  <c:v>11537</c:v>
                </c:pt>
                <c:pt idx="1">
                  <c:v>11080</c:v>
                </c:pt>
                <c:pt idx="2">
                  <c:v>10470</c:v>
                </c:pt>
                <c:pt idx="3">
                  <c:v>10658</c:v>
                </c:pt>
                <c:pt idx="4">
                  <c:v>10766</c:v>
                </c:pt>
                <c:pt idx="5">
                  <c:v>10438</c:v>
                </c:pt>
                <c:pt idx="6">
                  <c:v>9832</c:v>
                </c:pt>
                <c:pt idx="7">
                  <c:v>8968</c:v>
                </c:pt>
                <c:pt idx="8">
                  <c:v>8343</c:v>
                </c:pt>
                <c:pt idx="9">
                  <c:v>8476</c:v>
                </c:pt>
                <c:pt idx="10">
                  <c:v>7290</c:v>
                </c:pt>
                <c:pt idx="11">
                  <c:v>6393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75-4554-B79A-C3C013A8F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8092480"/>
        <c:axId val="1224697344"/>
      </c:lineChart>
      <c:catAx>
        <c:axId val="13580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4697344"/>
        <c:crosses val="autoZero"/>
        <c:auto val="1"/>
        <c:lblAlgn val="ctr"/>
        <c:lblOffset val="100"/>
        <c:noMultiLvlLbl val="0"/>
      </c:catAx>
      <c:valAx>
        <c:axId val="122469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80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LMI'!$A$32</c:f>
              <c:strCache>
                <c:ptCount val="1"/>
                <c:pt idx="0">
                  <c:v>administrative occupations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'For LMI'!$B$31:$G$31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LMI'!$B$32:$G$32</c:f>
              <c:numCache>
                <c:formatCode>General</c:formatCode>
                <c:ptCount val="6"/>
                <c:pt idx="0">
                  <c:v>74000</c:v>
                </c:pt>
                <c:pt idx="1">
                  <c:v>65400</c:v>
                </c:pt>
                <c:pt idx="2">
                  <c:v>77700</c:v>
                </c:pt>
                <c:pt idx="3">
                  <c:v>78200</c:v>
                </c:pt>
                <c:pt idx="4">
                  <c:v>68600</c:v>
                </c:pt>
                <c:pt idx="5">
                  <c:v>70800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3-49E7-AF73-B1533852530F}"/>
            </c:ext>
          </c:extLst>
        </c:ser>
        <c:ser>
          <c:idx val="1"/>
          <c:order val="1"/>
          <c:tx>
            <c:strRef>
              <c:f>'For LMI'!$A$33</c:f>
              <c:strCache>
                <c:ptCount val="1"/>
                <c:pt idx="0">
                  <c:v>elementary administration &amp; service occs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'For LMI'!$B$31:$G$31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LMI'!$B$33:$G$33</c:f>
              <c:numCache>
                <c:formatCode>General</c:formatCode>
                <c:ptCount val="6"/>
                <c:pt idx="0">
                  <c:v>78500</c:v>
                </c:pt>
                <c:pt idx="1">
                  <c:v>71200</c:v>
                </c:pt>
                <c:pt idx="2">
                  <c:v>80700</c:v>
                </c:pt>
                <c:pt idx="3">
                  <c:v>86600</c:v>
                </c:pt>
                <c:pt idx="4">
                  <c:v>83100</c:v>
                </c:pt>
                <c:pt idx="5">
                  <c:v>81200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3-49E7-AF73-B1533852530F}"/>
            </c:ext>
          </c:extLst>
        </c:ser>
        <c:ser>
          <c:idx val="2"/>
          <c:order val="2"/>
          <c:tx>
            <c:strRef>
              <c:f>'For LMI'!$A$34</c:f>
              <c:strCache>
                <c:ptCount val="1"/>
                <c:pt idx="0">
                  <c:v>secretarial and related occupations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'For LMI'!$B$31:$G$31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Apr 2019-Mar 2020</c:v>
                </c:pt>
              </c:strCache>
            </c:strRef>
          </c:cat>
          <c:val>
            <c:numRef>
              <c:f>'For LMI'!$B$34:$G$34</c:f>
              <c:numCache>
                <c:formatCode>General</c:formatCode>
                <c:ptCount val="6"/>
                <c:pt idx="0">
                  <c:v>16100</c:v>
                </c:pt>
                <c:pt idx="1">
                  <c:v>21400</c:v>
                </c:pt>
                <c:pt idx="2">
                  <c:v>16200</c:v>
                </c:pt>
                <c:pt idx="3">
                  <c:v>16100</c:v>
                </c:pt>
                <c:pt idx="4">
                  <c:v>15600</c:v>
                </c:pt>
                <c:pt idx="5">
                  <c:v>15500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3-49E7-AF73-B1533852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888543"/>
        <c:axId val="1118143055"/>
      </c:lineChart>
      <c:catAx>
        <c:axId val="112588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8143055"/>
        <c:crosses val="autoZero"/>
        <c:auto val="1"/>
        <c:lblAlgn val="ctr"/>
        <c:lblOffset val="100"/>
        <c:noMultiLvlLbl val="0"/>
      </c:catAx>
      <c:valAx>
        <c:axId val="111814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588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Job Postings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by Occupation Group'!$A$349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'Trend by Occupation Group'!$B$347:$M$347</c:f>
              <c:strCache>
                <c:ptCount val="12"/>
                <c:pt idx="0">
                  <c:v>2017</c:v>
                </c:pt>
                <c:pt idx="1">
                  <c:v>2017 04-2018 03</c:v>
                </c:pt>
                <c:pt idx="2">
                  <c:v>2017 07-2018 06</c:v>
                </c:pt>
                <c:pt idx="3">
                  <c:v>2017 10-2018 09</c:v>
                </c:pt>
                <c:pt idx="4">
                  <c:v>2018</c:v>
                </c:pt>
                <c:pt idx="5">
                  <c:v>2018 04 - 2019 03</c:v>
                </c:pt>
                <c:pt idx="6">
                  <c:v>2018 07 - 2019 06</c:v>
                </c:pt>
                <c:pt idx="7">
                  <c:v>2018 10 - 2019 09</c:v>
                </c:pt>
                <c:pt idx="8">
                  <c:v>2019</c:v>
                </c:pt>
                <c:pt idx="9">
                  <c:v>2019 04 - 2020 03</c:v>
                </c:pt>
                <c:pt idx="10">
                  <c:v>2019 07 - 2020 06</c:v>
                </c:pt>
                <c:pt idx="11">
                  <c:v>2019 10 - 2020 09</c:v>
                </c:pt>
              </c:strCache>
            </c:strRef>
          </c:cat>
          <c:val>
            <c:numRef>
              <c:f>'Trend by Occupation Group'!$B$349:$M$349</c:f>
              <c:numCache>
                <c:formatCode>General</c:formatCode>
                <c:ptCount val="12"/>
                <c:pt idx="0">
                  <c:v>256</c:v>
                </c:pt>
                <c:pt idx="1">
                  <c:v>228</c:v>
                </c:pt>
                <c:pt idx="2">
                  <c:v>224</c:v>
                </c:pt>
                <c:pt idx="3">
                  <c:v>239</c:v>
                </c:pt>
                <c:pt idx="4">
                  <c:v>247</c:v>
                </c:pt>
                <c:pt idx="5">
                  <c:v>248</c:v>
                </c:pt>
                <c:pt idx="6">
                  <c:v>250</c:v>
                </c:pt>
                <c:pt idx="7">
                  <c:v>238</c:v>
                </c:pt>
                <c:pt idx="8">
                  <c:v>240</c:v>
                </c:pt>
                <c:pt idx="9">
                  <c:v>232</c:v>
                </c:pt>
                <c:pt idx="10">
                  <c:v>217</c:v>
                </c:pt>
                <c:pt idx="11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4-4C6B-88CA-212B09B73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457760"/>
        <c:axId val="1360852800"/>
      </c:lineChart>
      <c:catAx>
        <c:axId val="15794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0852800"/>
        <c:crosses val="autoZero"/>
        <c:auto val="1"/>
        <c:lblAlgn val="ctr"/>
        <c:lblOffset val="100"/>
        <c:noMultiLvlLbl val="0"/>
      </c:catAx>
      <c:valAx>
        <c:axId val="13608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94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0.12723</cdr:x>
      <cdr:y>0.51355</cdr:y>
    </cdr:from>
    <cdr:to>
      <cdr:x>0.15005</cdr:x>
      <cdr:y>0.56414</cdr:y>
    </cdr:to>
    <cdr:sp macro="" textlink="">
      <cdr:nvSpPr>
        <cdr:cNvPr id="2" name="Smiley Face 1">
          <a:extLst xmlns:a="http://schemas.openxmlformats.org/drawingml/2006/main">
            <a:ext uri="{FF2B5EF4-FFF2-40B4-BE49-F238E27FC236}">
              <a16:creationId xmlns:a16="http://schemas.microsoft.com/office/drawing/2014/main" id="{7688D249-A774-4027-90F4-A78D18E5DDA0}"/>
            </a:ext>
          </a:extLst>
        </cdr:cNvPr>
        <cdr:cNvSpPr/>
      </cdr:nvSpPr>
      <cdr:spPr>
        <a:xfrm xmlns:a="http://schemas.openxmlformats.org/drawingml/2006/main">
          <a:off x="1505132" y="2828835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0.186</cdr:x>
      <cdr:y>0.51486</cdr:y>
    </cdr:from>
    <cdr:to>
      <cdr:x>0.20882</cdr:x>
      <cdr:y>0.56545</cdr:y>
    </cdr:to>
    <cdr:sp macro="" textlink="">
      <cdr:nvSpPr>
        <cdr:cNvPr id="3" name="Smiley Face 2">
          <a:extLst xmlns:a="http://schemas.openxmlformats.org/drawingml/2006/main">
            <a:ext uri="{FF2B5EF4-FFF2-40B4-BE49-F238E27FC236}">
              <a16:creationId xmlns:a16="http://schemas.microsoft.com/office/drawing/2014/main" id="{638D1934-FFC8-4A76-A6D7-631358F1644D}"/>
            </a:ext>
          </a:extLst>
        </cdr:cNvPr>
        <cdr:cNvSpPr/>
      </cdr:nvSpPr>
      <cdr:spPr>
        <a:xfrm xmlns:a="http://schemas.openxmlformats.org/drawingml/2006/main">
          <a:off x="2200366" y="2836092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0.25066</cdr:x>
      <cdr:y>0.51618</cdr:y>
    </cdr:from>
    <cdr:to>
      <cdr:x>0.27348</cdr:x>
      <cdr:y>0.56677</cdr:y>
    </cdr:to>
    <cdr:sp macro="" textlink="">
      <cdr:nvSpPr>
        <cdr:cNvPr id="4" name="Smiley Face 3">
          <a:extLst xmlns:a="http://schemas.openxmlformats.org/drawingml/2006/main">
            <a:ext uri="{FF2B5EF4-FFF2-40B4-BE49-F238E27FC236}">
              <a16:creationId xmlns:a16="http://schemas.microsoft.com/office/drawing/2014/main" id="{1CA7DA89-C80A-45A4-AA8E-35F80121CD37}"/>
            </a:ext>
          </a:extLst>
        </cdr:cNvPr>
        <cdr:cNvSpPr/>
      </cdr:nvSpPr>
      <cdr:spPr>
        <a:xfrm xmlns:a="http://schemas.openxmlformats.org/drawingml/2006/main">
          <a:off x="2965269" y="2843350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0.25127</cdr:x>
      <cdr:y>0.46417</cdr:y>
    </cdr:from>
    <cdr:to>
      <cdr:x>0.27409</cdr:x>
      <cdr:y>0.51476</cdr:y>
    </cdr:to>
    <cdr:sp macro="" textlink="">
      <cdr:nvSpPr>
        <cdr:cNvPr id="5" name="Smiley Face 4">
          <a:extLst xmlns:a="http://schemas.openxmlformats.org/drawingml/2006/main">
            <a:ext uri="{FF2B5EF4-FFF2-40B4-BE49-F238E27FC236}">
              <a16:creationId xmlns:a16="http://schemas.microsoft.com/office/drawing/2014/main" id="{754D9B29-4C3D-4EF7-913A-9370EAB08DB8}"/>
            </a:ext>
          </a:extLst>
        </cdr:cNvPr>
        <cdr:cNvSpPr/>
      </cdr:nvSpPr>
      <cdr:spPr>
        <a:xfrm xmlns:a="http://schemas.openxmlformats.org/drawingml/2006/main">
          <a:off x="2972526" y="2556842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0.31531</cdr:x>
      <cdr:y>0.51547</cdr:y>
    </cdr:from>
    <cdr:to>
      <cdr:x>0.33813</cdr:x>
      <cdr:y>0.56606</cdr:y>
    </cdr:to>
    <cdr:sp macro="" textlink="">
      <cdr:nvSpPr>
        <cdr:cNvPr id="6" name="Smiley Face 5">
          <a:extLst xmlns:a="http://schemas.openxmlformats.org/drawingml/2006/main">
            <a:ext uri="{FF2B5EF4-FFF2-40B4-BE49-F238E27FC236}">
              <a16:creationId xmlns:a16="http://schemas.microsoft.com/office/drawing/2014/main" id="{FE9E5E51-6FCF-42AF-B758-6B35B92D83E3}"/>
            </a:ext>
          </a:extLst>
        </cdr:cNvPr>
        <cdr:cNvSpPr/>
      </cdr:nvSpPr>
      <cdr:spPr>
        <a:xfrm xmlns:a="http://schemas.openxmlformats.org/drawingml/2006/main">
          <a:off x="3730172" y="2839433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0.31593</cdr:x>
      <cdr:y>0.46346</cdr:y>
    </cdr:from>
    <cdr:to>
      <cdr:x>0.33875</cdr:x>
      <cdr:y>0.51405</cdr:y>
    </cdr:to>
    <cdr:sp macro="" textlink="">
      <cdr:nvSpPr>
        <cdr:cNvPr id="7" name="Smiley Face 6">
          <a:extLst xmlns:a="http://schemas.openxmlformats.org/drawingml/2006/main">
            <a:ext uri="{FF2B5EF4-FFF2-40B4-BE49-F238E27FC236}">
              <a16:creationId xmlns:a16="http://schemas.microsoft.com/office/drawing/2014/main" id="{BA6C21CF-063E-4CC6-A008-52128288EB93}"/>
            </a:ext>
          </a:extLst>
        </cdr:cNvPr>
        <cdr:cNvSpPr/>
      </cdr:nvSpPr>
      <cdr:spPr>
        <a:xfrm xmlns:a="http://schemas.openxmlformats.org/drawingml/2006/main">
          <a:off x="3737429" y="2552925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0.3758</cdr:x>
      <cdr:y>0.51302</cdr:y>
    </cdr:from>
    <cdr:to>
      <cdr:x>0.39862</cdr:x>
      <cdr:y>0.56361</cdr:y>
    </cdr:to>
    <cdr:sp macro="" textlink="">
      <cdr:nvSpPr>
        <cdr:cNvPr id="8" name="Smiley Face 7">
          <a:extLst xmlns:a="http://schemas.openxmlformats.org/drawingml/2006/main">
            <a:ext uri="{FF2B5EF4-FFF2-40B4-BE49-F238E27FC236}">
              <a16:creationId xmlns:a16="http://schemas.microsoft.com/office/drawing/2014/main" id="{6FC7F4C6-E3E1-45D7-8237-89D2ABC9C40C}"/>
            </a:ext>
          </a:extLst>
        </cdr:cNvPr>
        <cdr:cNvSpPr/>
      </cdr:nvSpPr>
      <cdr:spPr>
        <a:xfrm xmlns:a="http://schemas.openxmlformats.org/drawingml/2006/main">
          <a:off x="4445726" y="2825932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0.43972</cdr:x>
      <cdr:y>0.51592</cdr:y>
    </cdr:from>
    <cdr:to>
      <cdr:x>0.46254</cdr:x>
      <cdr:y>0.56651</cdr:y>
    </cdr:to>
    <cdr:sp macro="" textlink="">
      <cdr:nvSpPr>
        <cdr:cNvPr id="9" name="Smiley Face 8">
          <a:extLst xmlns:a="http://schemas.openxmlformats.org/drawingml/2006/main">
            <a:ext uri="{FF2B5EF4-FFF2-40B4-BE49-F238E27FC236}">
              <a16:creationId xmlns:a16="http://schemas.microsoft.com/office/drawing/2014/main" id="{25ABE0F7-B18D-44DC-8954-F5100D7D8152}"/>
            </a:ext>
          </a:extLst>
        </cdr:cNvPr>
        <cdr:cNvSpPr/>
      </cdr:nvSpPr>
      <cdr:spPr>
        <a:xfrm xmlns:a="http://schemas.openxmlformats.org/drawingml/2006/main">
          <a:off x="5201920" y="2841898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0.56634</cdr:x>
      <cdr:y>0.51276</cdr:y>
    </cdr:from>
    <cdr:to>
      <cdr:x>0.58916</cdr:x>
      <cdr:y>0.56335</cdr:y>
    </cdr:to>
    <cdr:sp macro="" textlink="">
      <cdr:nvSpPr>
        <cdr:cNvPr id="10" name="Smiley Face 9">
          <a:extLst xmlns:a="http://schemas.openxmlformats.org/drawingml/2006/main">
            <a:ext uri="{FF2B5EF4-FFF2-40B4-BE49-F238E27FC236}">
              <a16:creationId xmlns:a16="http://schemas.microsoft.com/office/drawing/2014/main" id="{E1E15BCF-954C-4D7B-A8F1-BAE8D67A644A}"/>
            </a:ext>
          </a:extLst>
        </cdr:cNvPr>
        <cdr:cNvSpPr/>
      </cdr:nvSpPr>
      <cdr:spPr>
        <a:xfrm xmlns:a="http://schemas.openxmlformats.org/drawingml/2006/main">
          <a:off x="6699794" y="2824481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0.56621</cdr:x>
      <cdr:y>0.41447</cdr:y>
    </cdr:from>
    <cdr:to>
      <cdr:x>0.58903</cdr:x>
      <cdr:y>0.46506</cdr:y>
    </cdr:to>
    <cdr:sp macro="" textlink="">
      <cdr:nvSpPr>
        <cdr:cNvPr id="11" name="Smiley Face 10">
          <a:extLst xmlns:a="http://schemas.openxmlformats.org/drawingml/2006/main">
            <a:ext uri="{FF2B5EF4-FFF2-40B4-BE49-F238E27FC236}">
              <a16:creationId xmlns:a16="http://schemas.microsoft.com/office/drawing/2014/main" id="{CB5F5692-F8B1-4596-9E36-2DC5FC08C235}"/>
            </a:ext>
          </a:extLst>
        </cdr:cNvPr>
        <cdr:cNvSpPr/>
      </cdr:nvSpPr>
      <cdr:spPr>
        <a:xfrm xmlns:a="http://schemas.openxmlformats.org/drawingml/2006/main">
          <a:off x="6698343" y="2283098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0.56621</cdr:x>
      <cdr:y>0.46417</cdr:y>
    </cdr:from>
    <cdr:to>
      <cdr:x>0.58903</cdr:x>
      <cdr:y>0.51476</cdr:y>
    </cdr:to>
    <cdr:sp macro="" textlink="">
      <cdr:nvSpPr>
        <cdr:cNvPr id="12" name="Smiley Face 11">
          <a:extLst xmlns:a="http://schemas.openxmlformats.org/drawingml/2006/main">
            <a:ext uri="{FF2B5EF4-FFF2-40B4-BE49-F238E27FC236}">
              <a16:creationId xmlns:a16="http://schemas.microsoft.com/office/drawing/2014/main" id="{CB5F5692-F8B1-4596-9E36-2DC5FC08C235}"/>
            </a:ext>
          </a:extLst>
        </cdr:cNvPr>
        <cdr:cNvSpPr/>
      </cdr:nvSpPr>
      <cdr:spPr>
        <a:xfrm xmlns:a="http://schemas.openxmlformats.org/drawingml/2006/main">
          <a:off x="6698342" y="2556842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0.69357</cdr:x>
      <cdr:y>0.51521</cdr:y>
    </cdr:from>
    <cdr:to>
      <cdr:x>0.71639</cdr:x>
      <cdr:y>0.5658</cdr:y>
    </cdr:to>
    <cdr:sp macro="" textlink="">
      <cdr:nvSpPr>
        <cdr:cNvPr id="13" name="Smiley Face 12">
          <a:extLst xmlns:a="http://schemas.openxmlformats.org/drawingml/2006/main">
            <a:ext uri="{FF2B5EF4-FFF2-40B4-BE49-F238E27FC236}">
              <a16:creationId xmlns:a16="http://schemas.microsoft.com/office/drawing/2014/main" id="{47B59E60-031D-4E3C-BBE2-77AF4A9A8CC6}"/>
            </a:ext>
          </a:extLst>
        </cdr:cNvPr>
        <cdr:cNvSpPr/>
      </cdr:nvSpPr>
      <cdr:spPr>
        <a:xfrm xmlns:a="http://schemas.openxmlformats.org/drawingml/2006/main">
          <a:off x="8204926" y="2837981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0.69418</cdr:x>
      <cdr:y>0.46417</cdr:y>
    </cdr:from>
    <cdr:to>
      <cdr:x>0.717</cdr:x>
      <cdr:y>0.51476</cdr:y>
    </cdr:to>
    <cdr:sp macro="" textlink="">
      <cdr:nvSpPr>
        <cdr:cNvPr id="14" name="Smiley Face 13">
          <a:extLst xmlns:a="http://schemas.openxmlformats.org/drawingml/2006/main">
            <a:ext uri="{FF2B5EF4-FFF2-40B4-BE49-F238E27FC236}">
              <a16:creationId xmlns:a16="http://schemas.microsoft.com/office/drawing/2014/main" id="{D3BD4EA7-889B-4464-9CF4-60420DFA0D3D}"/>
            </a:ext>
          </a:extLst>
        </cdr:cNvPr>
        <cdr:cNvSpPr/>
      </cdr:nvSpPr>
      <cdr:spPr>
        <a:xfrm xmlns:a="http://schemas.openxmlformats.org/drawingml/2006/main">
          <a:off x="8212183" y="2556844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0.75602</cdr:x>
      <cdr:y>0.51494</cdr:y>
    </cdr:from>
    <cdr:to>
      <cdr:x>0.77884</cdr:x>
      <cdr:y>0.56553</cdr:y>
    </cdr:to>
    <cdr:sp macro="" textlink="">
      <cdr:nvSpPr>
        <cdr:cNvPr id="15" name="Smiley Face 14">
          <a:extLst xmlns:a="http://schemas.openxmlformats.org/drawingml/2006/main">
            <a:ext uri="{FF2B5EF4-FFF2-40B4-BE49-F238E27FC236}">
              <a16:creationId xmlns:a16="http://schemas.microsoft.com/office/drawing/2014/main" id="{524106F7-26C0-4BAD-9285-D447C11CEA97}"/>
            </a:ext>
          </a:extLst>
        </cdr:cNvPr>
        <cdr:cNvSpPr/>
      </cdr:nvSpPr>
      <cdr:spPr>
        <a:xfrm xmlns:a="http://schemas.openxmlformats.org/drawingml/2006/main">
          <a:off x="8943703" y="2836530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0.9452</cdr:x>
      <cdr:y>0.52759</cdr:y>
    </cdr:from>
    <cdr:to>
      <cdr:x>0.96802</cdr:x>
      <cdr:y>0.57818</cdr:y>
    </cdr:to>
    <cdr:sp macro="" textlink="">
      <cdr:nvSpPr>
        <cdr:cNvPr id="16" name="Smiley Face 15">
          <a:extLst xmlns:a="http://schemas.openxmlformats.org/drawingml/2006/main">
            <a:ext uri="{FF2B5EF4-FFF2-40B4-BE49-F238E27FC236}">
              <a16:creationId xmlns:a16="http://schemas.microsoft.com/office/drawing/2014/main" id="{FC398316-7F65-41F6-B1D4-9CD8D33BBFD6}"/>
            </a:ext>
          </a:extLst>
        </cdr:cNvPr>
        <cdr:cNvSpPr/>
      </cdr:nvSpPr>
      <cdr:spPr>
        <a:xfrm xmlns:a="http://schemas.openxmlformats.org/drawingml/2006/main">
          <a:off x="11181806" y="2906198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0.25176</cdr:x>
      <cdr:y>0.4109</cdr:y>
    </cdr:from>
    <cdr:to>
      <cdr:x>0.27458</cdr:x>
      <cdr:y>0.46149</cdr:y>
    </cdr:to>
    <cdr:sp macro="" textlink="">
      <cdr:nvSpPr>
        <cdr:cNvPr id="17" name="Smiley Face 16">
          <a:extLst xmlns:a="http://schemas.openxmlformats.org/drawingml/2006/main">
            <a:ext uri="{FF2B5EF4-FFF2-40B4-BE49-F238E27FC236}">
              <a16:creationId xmlns:a16="http://schemas.microsoft.com/office/drawing/2014/main" id="{2E49A546-559E-45E1-A868-0EF946115687}"/>
            </a:ext>
          </a:extLst>
        </cdr:cNvPr>
        <cdr:cNvSpPr/>
      </cdr:nvSpPr>
      <cdr:spPr>
        <a:xfrm xmlns:a="http://schemas.openxmlformats.org/drawingml/2006/main">
          <a:off x="2978331" y="2263396"/>
          <a:ext cx="269966" cy="278674"/>
        </a:xfrm>
        <a:prstGeom xmlns:a="http://schemas.openxmlformats.org/drawingml/2006/main" prst="smileyFac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3F79E-10F3-49B7-ACF1-F5AB338B2A3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EE995-A7A0-4C27-8F88-2AD7223CC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6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F51265-4656-49A5-9D64-56C756D3A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b="10969"/>
          <a:stretch/>
        </p:blipFill>
        <p:spPr>
          <a:xfrm>
            <a:off x="0" y="1"/>
            <a:ext cx="4032832" cy="67086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3FB37C-128E-47BE-9E78-E64DA984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1917" y="1236569"/>
            <a:ext cx="7494506" cy="1128901"/>
          </a:xfrm>
        </p:spPr>
        <p:txBody>
          <a:bodyPr anchor="b"/>
          <a:lstStyle>
            <a:lvl1pPr algn="l">
              <a:defRPr sz="6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5D1EA6-20B0-4DEB-B54A-E6EFF35D07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1916" y="3602038"/>
            <a:ext cx="6256083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Location</a:t>
            </a:r>
          </a:p>
          <a:p>
            <a:r>
              <a:rPr lang="en-US" dirty="0"/>
              <a:t>Date </a:t>
            </a:r>
          </a:p>
          <a:p>
            <a:r>
              <a:rPr lang="en-US" dirty="0"/>
              <a:t>Name, job title, SEMLEP</a:t>
            </a:r>
            <a:endParaRPr lang="en-GB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E256C1D-6287-46EE-96BD-69DC3F1D0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62" y="5610854"/>
            <a:ext cx="2077914" cy="821349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B50B5CE-8297-4D18-9B19-929B13008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1663" y="2506663"/>
            <a:ext cx="7446962" cy="922337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Subtitle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C7E7EE7B-67C7-459C-8ECA-84507AC31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0336" y="5169881"/>
            <a:ext cx="9419707" cy="13888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Final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49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BE0AEEB-BB11-4B5B-8062-EB455AA9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365125"/>
            <a:ext cx="5069330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A6BEDF-502D-4E79-9122-5F8A8CA9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8" y="1825625"/>
            <a:ext cx="5069329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CCC7689-B235-41DE-B56D-7A1F1652D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2395" r="37676" b="6537"/>
          <a:stretch/>
        </p:blipFill>
        <p:spPr>
          <a:xfrm>
            <a:off x="5597365" y="365125"/>
            <a:ext cx="6594635" cy="56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0CCA0D-E781-4E69-A65F-11CD24E3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498" y="365125"/>
            <a:ext cx="8700381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940E70-0FBE-4329-B6F0-7596E2E1B51A}"/>
              </a:ext>
            </a:extLst>
          </p:cNvPr>
          <p:cNvSpPr/>
          <p:nvPr userDrawn="1"/>
        </p:nvSpPr>
        <p:spPr>
          <a:xfrm>
            <a:off x="-3172" y="0"/>
            <a:ext cx="2835149" cy="6708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1705AD-E0F7-4AAD-8B61-072A25CE3B7B}"/>
              </a:ext>
            </a:extLst>
          </p:cNvPr>
          <p:cNvGrpSpPr/>
          <p:nvPr userDrawn="1"/>
        </p:nvGrpSpPr>
        <p:grpSpPr>
          <a:xfrm>
            <a:off x="321795" y="646928"/>
            <a:ext cx="2185214" cy="5564144"/>
            <a:chOff x="282235" y="775051"/>
            <a:chExt cx="2185214" cy="5564144"/>
          </a:xfrm>
        </p:grpSpPr>
        <p:grpSp>
          <p:nvGrpSpPr>
            <p:cNvPr id="22" name="Group 21" descr="Growing people icon">
              <a:extLst>
                <a:ext uri="{FF2B5EF4-FFF2-40B4-BE49-F238E27FC236}">
                  <a16:creationId xmlns:a16="http://schemas.microsoft.com/office/drawing/2014/main" id="{F4703A22-1324-464D-AF49-55D1003F1AA1}"/>
                </a:ext>
              </a:extLst>
            </p:cNvPr>
            <p:cNvGrpSpPr/>
            <p:nvPr userDrawn="1"/>
          </p:nvGrpSpPr>
          <p:grpSpPr>
            <a:xfrm>
              <a:off x="361581" y="775051"/>
              <a:ext cx="1928733" cy="1661998"/>
              <a:chOff x="361581" y="775051"/>
              <a:chExt cx="1928733" cy="166199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898554-9852-480D-8E7F-322D9A8C37C1}"/>
                  </a:ext>
                </a:extLst>
              </p:cNvPr>
              <p:cNvSpPr txBox="1"/>
              <p:nvPr/>
            </p:nvSpPr>
            <p:spPr>
              <a:xfrm>
                <a:off x="361581" y="20677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people</a:t>
                </a:r>
              </a:p>
            </p:txBody>
          </p:sp>
          <p:pic>
            <p:nvPicPr>
              <p:cNvPr id="29" name="Picture 2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929261F-52BC-408F-BAC2-4E0259B83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30" y="775051"/>
                <a:ext cx="1402671" cy="1402671"/>
              </a:xfrm>
              <a:prstGeom prst="rect">
                <a:avLst/>
              </a:prstGeom>
            </p:spPr>
          </p:pic>
        </p:grpSp>
        <p:sp>
          <p:nvSpPr>
            <p:cNvPr id="23" name="TextBox 22" descr="Growing business icon">
              <a:extLst>
                <a:ext uri="{FF2B5EF4-FFF2-40B4-BE49-F238E27FC236}">
                  <a16:creationId xmlns:a16="http://schemas.microsoft.com/office/drawing/2014/main" id="{B9CAF9CD-8A62-43DA-9C1E-68B15103185D}"/>
                </a:ext>
              </a:extLst>
            </p:cNvPr>
            <p:cNvSpPr txBox="1"/>
            <p:nvPr userDrawn="1"/>
          </p:nvSpPr>
          <p:spPr>
            <a:xfrm>
              <a:off x="282235" y="3954511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Growing business</a:t>
              </a:r>
            </a:p>
          </p:txBody>
        </p:sp>
        <p:pic>
          <p:nvPicPr>
            <p:cNvPr id="24" name="Picture 23" descr="Growing business icon">
              <a:extLst>
                <a:ext uri="{FF2B5EF4-FFF2-40B4-BE49-F238E27FC236}">
                  <a16:creationId xmlns:a16="http://schemas.microsoft.com/office/drawing/2014/main" id="{5AC5CC8F-142E-4BA1-934F-9209A781B1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08" y="2827380"/>
              <a:ext cx="1178114" cy="1178114"/>
            </a:xfrm>
            <a:prstGeom prst="rect">
              <a:avLst/>
            </a:prstGeom>
          </p:spPr>
        </p:pic>
        <p:grpSp>
          <p:nvGrpSpPr>
            <p:cNvPr id="25" name="Group 24" descr="Growing places icon">
              <a:extLst>
                <a:ext uri="{FF2B5EF4-FFF2-40B4-BE49-F238E27FC236}">
                  <a16:creationId xmlns:a16="http://schemas.microsoft.com/office/drawing/2014/main" id="{E5BE3EAE-CD05-449C-8A8D-40C99FEC5776}"/>
                </a:ext>
              </a:extLst>
            </p:cNvPr>
            <p:cNvGrpSpPr/>
            <p:nvPr userDrawn="1"/>
          </p:nvGrpSpPr>
          <p:grpSpPr>
            <a:xfrm>
              <a:off x="389800" y="4779675"/>
              <a:ext cx="1903085" cy="1559520"/>
              <a:chOff x="389800" y="4779675"/>
              <a:chExt cx="1903085" cy="15595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1EAF40-670B-4146-B5F4-2B5795F6EC6A}"/>
                  </a:ext>
                </a:extLst>
              </p:cNvPr>
              <p:cNvSpPr txBox="1"/>
              <p:nvPr/>
            </p:nvSpPr>
            <p:spPr>
              <a:xfrm>
                <a:off x="389800" y="5969863"/>
                <a:ext cx="190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places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1722CEF-2CD4-462B-8F36-6A8148CFA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62" y="4779675"/>
                <a:ext cx="1270760" cy="1270760"/>
              </a:xfrm>
              <a:prstGeom prst="rect">
                <a:avLst/>
              </a:prstGeom>
            </p:spPr>
          </p:pic>
        </p:grpSp>
      </p:grp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8D8193C8-7F75-4E57-877C-A8F9A2763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2138" y="2124075"/>
            <a:ext cx="8701087" cy="426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36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F4191F-4EF2-4F10-829D-EF5B79A0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1" y="398376"/>
            <a:ext cx="8700381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7B71D8-CBF4-43F7-8C61-04E7A531F7F8}"/>
              </a:ext>
            </a:extLst>
          </p:cNvPr>
          <p:cNvSpPr/>
          <p:nvPr userDrawn="1"/>
        </p:nvSpPr>
        <p:spPr>
          <a:xfrm>
            <a:off x="9356851" y="0"/>
            <a:ext cx="2835149" cy="6708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4AD4D-948C-4635-8090-ACD636FFA870}"/>
              </a:ext>
            </a:extLst>
          </p:cNvPr>
          <p:cNvGrpSpPr/>
          <p:nvPr userDrawn="1"/>
        </p:nvGrpSpPr>
        <p:grpSpPr>
          <a:xfrm>
            <a:off x="9681818" y="646928"/>
            <a:ext cx="2185214" cy="5564144"/>
            <a:chOff x="282235" y="775051"/>
            <a:chExt cx="2185214" cy="5564144"/>
          </a:xfrm>
        </p:grpSpPr>
        <p:grpSp>
          <p:nvGrpSpPr>
            <p:cNvPr id="6" name="Group 5" descr="Growing people icon">
              <a:extLst>
                <a:ext uri="{FF2B5EF4-FFF2-40B4-BE49-F238E27FC236}">
                  <a16:creationId xmlns:a16="http://schemas.microsoft.com/office/drawing/2014/main" id="{019C9333-68EC-48F4-9767-95B15E220920}"/>
                </a:ext>
              </a:extLst>
            </p:cNvPr>
            <p:cNvGrpSpPr/>
            <p:nvPr userDrawn="1"/>
          </p:nvGrpSpPr>
          <p:grpSpPr>
            <a:xfrm>
              <a:off x="361581" y="775051"/>
              <a:ext cx="1928733" cy="1661998"/>
              <a:chOff x="361581" y="775051"/>
              <a:chExt cx="1928733" cy="166199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7C35F5-F669-439B-95BF-FABA9EC2A924}"/>
                  </a:ext>
                </a:extLst>
              </p:cNvPr>
              <p:cNvSpPr txBox="1"/>
              <p:nvPr/>
            </p:nvSpPr>
            <p:spPr>
              <a:xfrm>
                <a:off x="361581" y="20677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people</a:t>
                </a:r>
              </a:p>
            </p:txBody>
          </p:sp>
          <p:pic>
            <p:nvPicPr>
              <p:cNvPr id="13" name="Picture 1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FB20E39-A1C6-4DC9-9BE3-7DC8A0CE3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30" y="775051"/>
                <a:ext cx="1402671" cy="1402671"/>
              </a:xfrm>
              <a:prstGeom prst="rect">
                <a:avLst/>
              </a:prstGeom>
            </p:spPr>
          </p:pic>
        </p:grpSp>
        <p:sp>
          <p:nvSpPr>
            <p:cNvPr id="7" name="TextBox 6" descr="Growing business icon">
              <a:extLst>
                <a:ext uri="{FF2B5EF4-FFF2-40B4-BE49-F238E27FC236}">
                  <a16:creationId xmlns:a16="http://schemas.microsoft.com/office/drawing/2014/main" id="{9D6D02F3-4EEB-44A3-BA95-19FDEFEAD380}"/>
                </a:ext>
              </a:extLst>
            </p:cNvPr>
            <p:cNvSpPr txBox="1"/>
            <p:nvPr userDrawn="1"/>
          </p:nvSpPr>
          <p:spPr>
            <a:xfrm>
              <a:off x="282235" y="3954511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Growing business</a:t>
              </a:r>
            </a:p>
          </p:txBody>
        </p:sp>
        <p:pic>
          <p:nvPicPr>
            <p:cNvPr id="8" name="Picture 7" descr="Growing business icon">
              <a:extLst>
                <a:ext uri="{FF2B5EF4-FFF2-40B4-BE49-F238E27FC236}">
                  <a16:creationId xmlns:a16="http://schemas.microsoft.com/office/drawing/2014/main" id="{98F441B7-CD9D-46F0-9D50-EF16BAD42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08" y="2827380"/>
              <a:ext cx="1178114" cy="1178114"/>
            </a:xfrm>
            <a:prstGeom prst="rect">
              <a:avLst/>
            </a:prstGeom>
          </p:spPr>
        </p:pic>
        <p:grpSp>
          <p:nvGrpSpPr>
            <p:cNvPr id="9" name="Group 8" descr="Growing places icon">
              <a:extLst>
                <a:ext uri="{FF2B5EF4-FFF2-40B4-BE49-F238E27FC236}">
                  <a16:creationId xmlns:a16="http://schemas.microsoft.com/office/drawing/2014/main" id="{12E6DA26-E904-41FF-9166-00E212AAF84C}"/>
                </a:ext>
              </a:extLst>
            </p:cNvPr>
            <p:cNvGrpSpPr/>
            <p:nvPr userDrawn="1"/>
          </p:nvGrpSpPr>
          <p:grpSpPr>
            <a:xfrm>
              <a:off x="389800" y="4779675"/>
              <a:ext cx="1903085" cy="1559520"/>
              <a:chOff x="389800" y="4779675"/>
              <a:chExt cx="1903085" cy="15595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E675F4-0FA5-47B2-BAE0-F0B699F9511E}"/>
                  </a:ext>
                </a:extLst>
              </p:cNvPr>
              <p:cNvSpPr txBox="1"/>
              <p:nvPr/>
            </p:nvSpPr>
            <p:spPr>
              <a:xfrm>
                <a:off x="389800" y="5969863"/>
                <a:ext cx="190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places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AC24811-C7E2-4427-B1B0-0591E76EA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62" y="4779675"/>
                <a:ext cx="1270760" cy="1270760"/>
              </a:xfrm>
              <a:prstGeom prst="rect">
                <a:avLst/>
              </a:prstGeom>
            </p:spPr>
          </p:pic>
        </p:grpSp>
      </p:grp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E4D6335-1222-409D-9A44-A19F3E29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491" y="2157326"/>
            <a:ext cx="8701087" cy="426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DC4062C-EEB5-4700-BE4F-6B9B3B9D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365125"/>
            <a:ext cx="8229600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0E16A-889D-4A04-879F-8C8C4488DC08}"/>
              </a:ext>
            </a:extLst>
          </p:cNvPr>
          <p:cNvSpPr/>
          <p:nvPr userDrawn="1"/>
        </p:nvSpPr>
        <p:spPr>
          <a:xfrm>
            <a:off x="9356851" y="0"/>
            <a:ext cx="2835149" cy="67086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43A115-A114-4272-A09A-652A79A48E2B}"/>
              </a:ext>
            </a:extLst>
          </p:cNvPr>
          <p:cNvGrpSpPr/>
          <p:nvPr userDrawn="1"/>
        </p:nvGrpSpPr>
        <p:grpSpPr>
          <a:xfrm>
            <a:off x="9681818" y="646928"/>
            <a:ext cx="2185214" cy="5564144"/>
            <a:chOff x="282235" y="775051"/>
            <a:chExt cx="2185214" cy="5564144"/>
          </a:xfrm>
        </p:grpSpPr>
        <p:grpSp>
          <p:nvGrpSpPr>
            <p:cNvPr id="13" name="Group 12" descr="Growing people icon">
              <a:extLst>
                <a:ext uri="{FF2B5EF4-FFF2-40B4-BE49-F238E27FC236}">
                  <a16:creationId xmlns:a16="http://schemas.microsoft.com/office/drawing/2014/main" id="{4EB3C667-29D9-4352-97F0-6AC645B50C61}"/>
                </a:ext>
              </a:extLst>
            </p:cNvPr>
            <p:cNvGrpSpPr/>
            <p:nvPr userDrawn="1"/>
          </p:nvGrpSpPr>
          <p:grpSpPr>
            <a:xfrm>
              <a:off x="361581" y="775051"/>
              <a:ext cx="1928733" cy="1661998"/>
              <a:chOff x="361581" y="775051"/>
              <a:chExt cx="1928733" cy="166199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BF6898-A12D-4FEF-90F2-4C64E7FB53B6}"/>
                  </a:ext>
                </a:extLst>
              </p:cNvPr>
              <p:cNvSpPr txBox="1"/>
              <p:nvPr/>
            </p:nvSpPr>
            <p:spPr>
              <a:xfrm>
                <a:off x="361581" y="20677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people</a:t>
                </a:r>
              </a:p>
            </p:txBody>
          </p:sp>
          <p:pic>
            <p:nvPicPr>
              <p:cNvPr id="20" name="Picture 1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5CBFC93-1E92-418C-9DD7-7DBB8A771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30" y="775051"/>
                <a:ext cx="1402671" cy="1402671"/>
              </a:xfrm>
              <a:prstGeom prst="rect">
                <a:avLst/>
              </a:prstGeom>
            </p:spPr>
          </p:pic>
        </p:grpSp>
        <p:sp>
          <p:nvSpPr>
            <p:cNvPr id="14" name="TextBox 13" descr="Growing business icon">
              <a:extLst>
                <a:ext uri="{FF2B5EF4-FFF2-40B4-BE49-F238E27FC236}">
                  <a16:creationId xmlns:a16="http://schemas.microsoft.com/office/drawing/2014/main" id="{2DCB6B75-1B29-45F7-8037-FFF21668355E}"/>
                </a:ext>
              </a:extLst>
            </p:cNvPr>
            <p:cNvSpPr txBox="1"/>
            <p:nvPr userDrawn="1"/>
          </p:nvSpPr>
          <p:spPr>
            <a:xfrm>
              <a:off x="282235" y="3954511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Growing business</a:t>
              </a:r>
            </a:p>
          </p:txBody>
        </p:sp>
        <p:pic>
          <p:nvPicPr>
            <p:cNvPr id="15" name="Picture 14" descr="Growing business icon">
              <a:extLst>
                <a:ext uri="{FF2B5EF4-FFF2-40B4-BE49-F238E27FC236}">
                  <a16:creationId xmlns:a16="http://schemas.microsoft.com/office/drawing/2014/main" id="{C465FD7A-980C-48A6-90C5-5B867A835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08" y="2827380"/>
              <a:ext cx="1178114" cy="1178114"/>
            </a:xfrm>
            <a:prstGeom prst="rect">
              <a:avLst/>
            </a:prstGeom>
          </p:spPr>
        </p:pic>
        <p:grpSp>
          <p:nvGrpSpPr>
            <p:cNvPr id="16" name="Group 15" descr="Growing places icon">
              <a:extLst>
                <a:ext uri="{FF2B5EF4-FFF2-40B4-BE49-F238E27FC236}">
                  <a16:creationId xmlns:a16="http://schemas.microsoft.com/office/drawing/2014/main" id="{531E6E11-F213-4C06-99FB-3C55EFA98DC6}"/>
                </a:ext>
              </a:extLst>
            </p:cNvPr>
            <p:cNvGrpSpPr/>
            <p:nvPr userDrawn="1"/>
          </p:nvGrpSpPr>
          <p:grpSpPr>
            <a:xfrm>
              <a:off x="389800" y="4779675"/>
              <a:ext cx="1903085" cy="1559520"/>
              <a:chOff x="389800" y="4779675"/>
              <a:chExt cx="1903085" cy="155952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28C269-ACEE-4D67-B0BA-E41ADD46F4F1}"/>
                  </a:ext>
                </a:extLst>
              </p:cNvPr>
              <p:cNvSpPr txBox="1"/>
              <p:nvPr/>
            </p:nvSpPr>
            <p:spPr>
              <a:xfrm>
                <a:off x="389800" y="5969863"/>
                <a:ext cx="190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places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79E257-3D03-4E72-A9D6-3BA87F090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62" y="4779675"/>
                <a:ext cx="1270760" cy="1270760"/>
              </a:xfrm>
              <a:prstGeom prst="rect">
                <a:avLst/>
              </a:prstGeom>
            </p:spPr>
          </p:pic>
        </p:grpSp>
      </p:grp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33D1687-6F50-4C33-BFA6-E3103CC6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257" y="2072890"/>
            <a:ext cx="8229600" cy="426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F7C536-B863-427B-84B0-FF6834D2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521" y="341834"/>
            <a:ext cx="8229600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80453-1102-44C4-86A7-38A6EBC03FF1}"/>
              </a:ext>
            </a:extLst>
          </p:cNvPr>
          <p:cNvSpPr/>
          <p:nvPr userDrawn="1"/>
        </p:nvSpPr>
        <p:spPr>
          <a:xfrm>
            <a:off x="0" y="0"/>
            <a:ext cx="2835149" cy="67086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8A017-EA72-49F8-B7BC-A29C65141C5E}"/>
              </a:ext>
            </a:extLst>
          </p:cNvPr>
          <p:cNvGrpSpPr/>
          <p:nvPr userDrawn="1"/>
        </p:nvGrpSpPr>
        <p:grpSpPr>
          <a:xfrm>
            <a:off x="324967" y="646928"/>
            <a:ext cx="2185214" cy="5564144"/>
            <a:chOff x="282235" y="775051"/>
            <a:chExt cx="2185214" cy="5564144"/>
          </a:xfrm>
        </p:grpSpPr>
        <p:grpSp>
          <p:nvGrpSpPr>
            <p:cNvPr id="6" name="Group 5" descr="Growing people icon">
              <a:extLst>
                <a:ext uri="{FF2B5EF4-FFF2-40B4-BE49-F238E27FC236}">
                  <a16:creationId xmlns:a16="http://schemas.microsoft.com/office/drawing/2014/main" id="{B8826E1A-CB51-47B7-B212-C18FB22F718F}"/>
                </a:ext>
              </a:extLst>
            </p:cNvPr>
            <p:cNvGrpSpPr/>
            <p:nvPr userDrawn="1"/>
          </p:nvGrpSpPr>
          <p:grpSpPr>
            <a:xfrm>
              <a:off x="361581" y="775051"/>
              <a:ext cx="1928733" cy="1661998"/>
              <a:chOff x="361581" y="775051"/>
              <a:chExt cx="1928733" cy="166199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D2821-4110-4881-905F-F6E3CC4F42E1}"/>
                  </a:ext>
                </a:extLst>
              </p:cNvPr>
              <p:cNvSpPr txBox="1"/>
              <p:nvPr/>
            </p:nvSpPr>
            <p:spPr>
              <a:xfrm>
                <a:off x="361581" y="20677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people</a:t>
                </a:r>
              </a:p>
            </p:txBody>
          </p:sp>
          <p:pic>
            <p:nvPicPr>
              <p:cNvPr id="13" name="Picture 1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8C46249-7D48-4E69-95DB-47919EAF9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30" y="775051"/>
                <a:ext cx="1402671" cy="1402671"/>
              </a:xfrm>
              <a:prstGeom prst="rect">
                <a:avLst/>
              </a:prstGeom>
            </p:spPr>
          </p:pic>
        </p:grpSp>
        <p:sp>
          <p:nvSpPr>
            <p:cNvPr id="7" name="TextBox 6" descr="Growing business icon">
              <a:extLst>
                <a:ext uri="{FF2B5EF4-FFF2-40B4-BE49-F238E27FC236}">
                  <a16:creationId xmlns:a16="http://schemas.microsoft.com/office/drawing/2014/main" id="{F022FDB3-7136-4FE0-B765-45DF81ABC2B6}"/>
                </a:ext>
              </a:extLst>
            </p:cNvPr>
            <p:cNvSpPr txBox="1"/>
            <p:nvPr userDrawn="1"/>
          </p:nvSpPr>
          <p:spPr>
            <a:xfrm>
              <a:off x="282235" y="3954511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Growing business</a:t>
              </a:r>
            </a:p>
          </p:txBody>
        </p:sp>
        <p:pic>
          <p:nvPicPr>
            <p:cNvPr id="8" name="Picture 7" descr="Growing business icon">
              <a:extLst>
                <a:ext uri="{FF2B5EF4-FFF2-40B4-BE49-F238E27FC236}">
                  <a16:creationId xmlns:a16="http://schemas.microsoft.com/office/drawing/2014/main" id="{AEF577DD-3E49-4476-A6D5-865EB090C3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08" y="2827380"/>
              <a:ext cx="1178114" cy="1178114"/>
            </a:xfrm>
            <a:prstGeom prst="rect">
              <a:avLst/>
            </a:prstGeom>
          </p:spPr>
        </p:pic>
        <p:grpSp>
          <p:nvGrpSpPr>
            <p:cNvPr id="9" name="Group 8" descr="Growing places icon">
              <a:extLst>
                <a:ext uri="{FF2B5EF4-FFF2-40B4-BE49-F238E27FC236}">
                  <a16:creationId xmlns:a16="http://schemas.microsoft.com/office/drawing/2014/main" id="{10C90EC1-953F-48DD-9038-4972F5E12706}"/>
                </a:ext>
              </a:extLst>
            </p:cNvPr>
            <p:cNvGrpSpPr/>
            <p:nvPr userDrawn="1"/>
          </p:nvGrpSpPr>
          <p:grpSpPr>
            <a:xfrm>
              <a:off x="389800" y="4779675"/>
              <a:ext cx="1903085" cy="1559520"/>
              <a:chOff x="389800" y="4779675"/>
              <a:chExt cx="1903085" cy="15595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202931-0B1F-434D-8DC0-BC9B2C8A9BB3}"/>
                  </a:ext>
                </a:extLst>
              </p:cNvPr>
              <p:cNvSpPr txBox="1"/>
              <p:nvPr/>
            </p:nvSpPr>
            <p:spPr>
              <a:xfrm>
                <a:off x="389800" y="5969863"/>
                <a:ext cx="1903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 places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E9E52DF-4E19-4585-8CA6-D249E335E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62" y="4779675"/>
                <a:ext cx="1270760" cy="1270760"/>
              </a:xfrm>
              <a:prstGeom prst="rect">
                <a:avLst/>
              </a:prstGeom>
            </p:spPr>
          </p:pic>
        </p:grpSp>
      </p:grp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E4D2BEED-6167-4DFB-A6AC-4BA51CF5D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1522" y="2049599"/>
            <a:ext cx="8229600" cy="426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D69ED9A-AA1A-467B-B360-D5599B16C7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6813" y="1726059"/>
            <a:ext cx="11558373" cy="46957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A0CC0D-DBF8-41C2-823B-CF2FE260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0" y="282932"/>
            <a:ext cx="11577235" cy="132556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9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E213824-5B2A-4C90-A5F7-613ED08B6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609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AF89EF-697F-47D2-BE78-812504DE4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0336" y="5169881"/>
            <a:ext cx="9419707" cy="13888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85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A52CF0-2F88-469A-A51D-5FD88B3C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C36831-E032-4E53-A14E-DDD9E3FB7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915470E-5BA0-4838-9E74-12077A3EC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r="278"/>
          <a:stretch/>
        </p:blipFill>
        <p:spPr>
          <a:xfrm>
            <a:off x="-2194" y="6695885"/>
            <a:ext cx="12194194" cy="1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53" r:id="rId5"/>
    <p:sldLayoutId id="2147483669" r:id="rId6"/>
    <p:sldLayoutId id="2147483667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F9A74D-7E42-423D-8113-BBF2EF8AC1CF}"/>
              </a:ext>
            </a:extLst>
          </p:cNvPr>
          <p:cNvSpPr/>
          <p:nvPr userDrawn="1"/>
        </p:nvSpPr>
        <p:spPr>
          <a:xfrm>
            <a:off x="1" y="4848837"/>
            <a:ext cx="12192000" cy="20091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E583CEA-91B2-4846-A399-B1894425A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r="278"/>
          <a:stretch/>
        </p:blipFill>
        <p:spPr>
          <a:xfrm>
            <a:off x="0" y="4839784"/>
            <a:ext cx="12194194" cy="17908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C8E8D0E0-BBD0-4025-B79F-95E1CBFA6DE5}"/>
              </a:ext>
            </a:extLst>
          </p:cNvPr>
          <p:cNvSpPr/>
          <p:nvPr userDrawn="1"/>
        </p:nvSpPr>
        <p:spPr>
          <a:xfrm rot="16200000">
            <a:off x="840377" y="5305907"/>
            <a:ext cx="287383" cy="269966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lep.com/school-labour-market-information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4699-450A-4A66-A99F-318117EB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7383" y="2864549"/>
            <a:ext cx="7494506" cy="1128901"/>
          </a:xfrm>
        </p:spPr>
        <p:txBody>
          <a:bodyPr>
            <a:normAutofit fontScale="90000"/>
          </a:bodyPr>
          <a:lstStyle/>
          <a:p>
            <a:r>
              <a:rPr lang="en-GB" dirty="0"/>
              <a:t>South East Midlands Labour Market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8939E-10E7-44B7-95EF-D93697F47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7383" y="4364038"/>
            <a:ext cx="6256083" cy="1655762"/>
          </a:xfrm>
        </p:spPr>
        <p:txBody>
          <a:bodyPr/>
          <a:lstStyle/>
          <a:p>
            <a:r>
              <a:rPr lang="en-GB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81365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Animal Care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0900" y="5820876"/>
            <a:ext cx="881100" cy="88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B9D6D5-44EB-44F8-B989-C5028D3DAFA3}"/>
              </a:ext>
            </a:extLst>
          </p:cNvPr>
          <p:cNvSpPr txBox="1"/>
          <p:nvPr/>
        </p:nvSpPr>
        <p:spPr>
          <a:xfrm>
            <a:off x="8015807" y="2271165"/>
            <a:ext cx="3619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2563" indent="-182563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demand pre Covid-19</a:t>
            </a:r>
          </a:p>
          <a:p>
            <a:pPr marL="182563" indent="-182563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Sciences required</a:t>
            </a:r>
          </a:p>
          <a:p>
            <a:pPr marL="273050" indent="-2730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college, specialism at:</a:t>
            </a:r>
          </a:p>
          <a:p>
            <a:pPr marL="357188" lvl="1" indent="-1746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Moulton College</a:t>
            </a:r>
          </a:p>
          <a:p>
            <a:pPr marL="357188" lvl="1" indent="-1746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Bedford College (Shuttleworth College)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9AB946-9A42-4D81-861C-7EC58822F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18446"/>
              </p:ext>
            </p:extLst>
          </p:nvPr>
        </p:nvGraphicFramePr>
        <p:xfrm>
          <a:off x="8138895" y="1367560"/>
          <a:ext cx="3373635" cy="7600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Veterinary Nurses and Assistants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90DB6D-8D0F-474F-B011-331C7BCCC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3277"/>
              </p:ext>
            </p:extLst>
          </p:nvPr>
        </p:nvGraphicFramePr>
        <p:xfrm>
          <a:off x="8078993" y="4606716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Positive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 and Word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A2BD7B3-6FA8-456E-944E-7BC5B0B6A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977526"/>
              </p:ext>
            </p:extLst>
          </p:nvPr>
        </p:nvGraphicFramePr>
        <p:xfrm>
          <a:off x="817155" y="3547534"/>
          <a:ext cx="5791199" cy="271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3E41C2A-C6F7-4F24-A7DD-EA361A531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86065"/>
              </p:ext>
            </p:extLst>
          </p:nvPr>
        </p:nvGraphicFramePr>
        <p:xfrm>
          <a:off x="817155" y="974832"/>
          <a:ext cx="5791198" cy="257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062B86-A148-42AA-BAE6-72D882D2EE6E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762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Automotive – Skilled Trade 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9420" y="5817137"/>
            <a:ext cx="881100" cy="8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90CF2-6BBC-49B7-880B-79767370A71E}"/>
              </a:ext>
            </a:extLst>
          </p:cNvPr>
          <p:cNvSpPr txBox="1"/>
          <p:nvPr/>
        </p:nvSpPr>
        <p:spPr>
          <a:xfrm>
            <a:off x="7826550" y="1852797"/>
            <a:ext cx="3373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Opportunities for service technicians and mechanics with changes in vehicle technologies to electric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Ageing workforce, opportunity for young people and changes in careers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Auto body technician trend is flat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Work experience is preferred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Computer literacy becoming increasingly important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Sector has been impacted by Covid-19</a:t>
            </a:r>
          </a:p>
          <a:p>
            <a:pPr marL="273050" indent="-2730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F4284B-DDD2-4360-9B52-FBD9DE412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20262"/>
              </p:ext>
            </p:extLst>
          </p:nvPr>
        </p:nvGraphicFramePr>
        <p:xfrm>
          <a:off x="7887398" y="779601"/>
          <a:ext cx="3373635" cy="9429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Service Technician / Mechanic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Body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E80CB0-2391-4B45-8C30-9BAE630AC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60958"/>
              </p:ext>
            </p:extLst>
          </p:nvPr>
        </p:nvGraphicFramePr>
        <p:xfrm>
          <a:off x="7887398" y="4837084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CB582E-83E7-4F11-8A72-CC4BCFE1D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492793"/>
              </p:ext>
            </p:extLst>
          </p:nvPr>
        </p:nvGraphicFramePr>
        <p:xfrm>
          <a:off x="674183" y="923097"/>
          <a:ext cx="63192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2BD7B3-6FA8-456E-944E-7BC5B0B6A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67004"/>
              </p:ext>
            </p:extLst>
          </p:nvPr>
        </p:nvGraphicFramePr>
        <p:xfrm>
          <a:off x="674183" y="3538201"/>
          <a:ext cx="6200750" cy="271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72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Business Professionals 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0900" y="5866353"/>
            <a:ext cx="881100" cy="8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AC717-36BB-4B50-8965-9B67084BFB86}"/>
              </a:ext>
            </a:extLst>
          </p:cNvPr>
          <p:cNvSpPr txBox="1"/>
          <p:nvPr/>
        </p:nvSpPr>
        <p:spPr>
          <a:xfrm>
            <a:off x="7811556" y="2441835"/>
            <a:ext cx="3373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Declining job postings, but high employment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Hidden jobs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Opportunities for roles in human resources, marketing and procurement (buying)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These occupations are in most sectors and occupations tend to be transferable across sectors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C0D1FB-1E7B-4501-882F-80719F329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6857"/>
              </p:ext>
            </p:extLst>
          </p:nvPr>
        </p:nvGraphicFramePr>
        <p:xfrm>
          <a:off x="7902829" y="443158"/>
          <a:ext cx="3373635" cy="1905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 / Labour Relations Specialist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Buyer / Purchasing Agent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/ Management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7F2D66-435C-4FED-A28B-BBA0C1B17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84410"/>
              </p:ext>
            </p:extLst>
          </p:nvPr>
        </p:nvGraphicFramePr>
        <p:xfrm>
          <a:off x="7906985" y="5158507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37BB26-9732-41BC-8C09-731FAD60E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998522"/>
              </p:ext>
            </p:extLst>
          </p:nvPr>
        </p:nvGraphicFramePr>
        <p:xfrm>
          <a:off x="580087" y="685799"/>
          <a:ext cx="6481113" cy="300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F36142D-BC53-4E41-8BE8-9DF0B0D00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173300"/>
              </p:ext>
            </p:extLst>
          </p:nvPr>
        </p:nvGraphicFramePr>
        <p:xfrm>
          <a:off x="549664" y="3686133"/>
          <a:ext cx="6481113" cy="271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53BEF80-60BF-43C5-808E-8B1221C4F01D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866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Construction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2CC0EA-98E3-44B8-B587-90493CD28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833245"/>
              </p:ext>
            </p:extLst>
          </p:nvPr>
        </p:nvGraphicFramePr>
        <p:xfrm>
          <a:off x="880532" y="923097"/>
          <a:ext cx="64520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phic 2" descr="Smiling face with no fill">
            <a:extLst>
              <a:ext uri="{FF2B5EF4-FFF2-40B4-BE49-F238E27FC236}">
                <a16:creationId xmlns:a16="http://schemas.microsoft.com/office/drawing/2014/main" id="{FDE7B4D0-7AF7-426D-A656-7A88AB3B5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9515" y="5816600"/>
            <a:ext cx="914400" cy="9144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70A5F60-4391-4810-9A5C-77CC267F1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30261"/>
              </p:ext>
            </p:extLst>
          </p:nvPr>
        </p:nvGraphicFramePr>
        <p:xfrm>
          <a:off x="880531" y="3666297"/>
          <a:ext cx="6312749" cy="265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74C2DF-B797-4E23-856B-2E957891587C}"/>
              </a:ext>
            </a:extLst>
          </p:cNvPr>
          <p:cNvSpPr txBox="1"/>
          <p:nvPr/>
        </p:nvSpPr>
        <p:spPr>
          <a:xfrm>
            <a:off x="7796943" y="2906851"/>
            <a:ext cx="3514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Opportunities in all occupations at all levels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Trends positive before slow down for Covid-19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Large building programmes promised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 economy will create many jobs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Will need other certification (CSCS card)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Construction Industry Training Board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011D96-1D24-47B0-BD87-04A977141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63104"/>
              </p:ext>
            </p:extLst>
          </p:nvPr>
        </p:nvGraphicFramePr>
        <p:xfrm>
          <a:off x="7885880" y="162558"/>
          <a:ext cx="3373635" cy="26746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Helper / Worker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 surveyors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 Mechanic / Installer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Surveyors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Chartered architectural technologists and town planning technicians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001299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06E9F-402F-47A5-8484-C83D3AEDA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02330"/>
              </p:ext>
            </p:extLst>
          </p:nvPr>
        </p:nvGraphicFramePr>
        <p:xfrm>
          <a:off x="7827368" y="5423714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B29A3E-B958-401C-A557-D55B9A90E449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519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Digital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46CC31-1BFC-405D-8D6F-2EFF83D3D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225213"/>
              </p:ext>
            </p:extLst>
          </p:nvPr>
        </p:nvGraphicFramePr>
        <p:xfrm>
          <a:off x="441462" y="3636433"/>
          <a:ext cx="6670350" cy="283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975254-BD79-43D1-9D28-AAB35B78D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059265"/>
              </p:ext>
            </p:extLst>
          </p:nvPr>
        </p:nvGraphicFramePr>
        <p:xfrm>
          <a:off x="307382" y="739903"/>
          <a:ext cx="6804430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EB02CB40-D597-4C0E-8D00-9E625289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15" y="5816600"/>
            <a:ext cx="914400" cy="914400"/>
          </a:xfrm>
          <a:prstGeom prst="rect">
            <a:avLst/>
          </a:prstGeom>
        </p:spPr>
      </p:pic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FDAFDB36-5AE7-4E8E-B972-ED9FC3236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4140200"/>
            <a:ext cx="914400" cy="914400"/>
          </a:xfrm>
          <a:prstGeom prst="rect">
            <a:avLst/>
          </a:prstGeom>
        </p:spPr>
      </p:pic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8367A051-3B38-4A88-AC6B-A330713BF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15" y="497840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F155F8-A753-4B7D-8B43-3043BE3C25F2}"/>
              </a:ext>
            </a:extLst>
          </p:cNvPr>
          <p:cNvSpPr txBox="1"/>
          <p:nvPr/>
        </p:nvSpPr>
        <p:spPr>
          <a:xfrm>
            <a:off x="7659101" y="3106177"/>
            <a:ext cx="33736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demand for software developer/engineers, computer support specialists and data / data mining analysts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About 60% of occupations are in sectors outside of the specialist digital businesses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19E1F3-6B0E-43FE-8A0C-74D67B05E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5984"/>
              </p:ext>
            </p:extLst>
          </p:nvPr>
        </p:nvGraphicFramePr>
        <p:xfrm>
          <a:off x="7719950" y="363730"/>
          <a:ext cx="3373635" cy="26650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864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Developer /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Support Specialist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/ Data Mining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Systems Engineer / Architect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Developer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Project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Security Engineer /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QA Engineer / Tester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Programmer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071FCA-EEA6-459D-A00A-CBEB53D03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79619"/>
              </p:ext>
            </p:extLst>
          </p:nvPr>
        </p:nvGraphicFramePr>
        <p:xfrm>
          <a:off x="7719950" y="5429116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961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 and Troubleshooting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60F3D9-E779-4D8A-B622-4A476C171359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75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Education and Children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DB0A-703E-4FEF-8A12-AC0F0CA693E3}"/>
              </a:ext>
            </a:extLst>
          </p:cNvPr>
          <p:cNvSpPr txBox="1"/>
          <p:nvPr/>
        </p:nvSpPr>
        <p:spPr>
          <a:xfrm>
            <a:off x="7752424" y="2762976"/>
            <a:ext cx="3804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demand for primary school teachers and teaching assistants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Need for tutors in further education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Ageing workforce offering opportunities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incentives available to become a teacher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Need digital literacy skills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6722DD-8275-4585-AFE8-A25ADDE2C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85927"/>
              </p:ext>
            </p:extLst>
          </p:nvPr>
        </p:nvGraphicFramePr>
        <p:xfrm>
          <a:off x="7782848" y="274417"/>
          <a:ext cx="3373635" cy="24822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School Teacher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Lecturer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School Teacher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Nursery nurses, assistants and playworkers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 Teacher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 Teacher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and Development Specialist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/ Language Arts Teacher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5AB943-7438-44B0-A109-5F1ADAB86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6097"/>
              </p:ext>
            </p:extLst>
          </p:nvPr>
        </p:nvGraphicFramePr>
        <p:xfrm>
          <a:off x="7813272" y="5325856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D2E0B19-8ECD-4381-90FD-FDE75DEDE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271549"/>
              </p:ext>
            </p:extLst>
          </p:nvPr>
        </p:nvGraphicFramePr>
        <p:xfrm>
          <a:off x="634809" y="3842354"/>
          <a:ext cx="6062080" cy="265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2EF01C9-045C-4E24-AA99-599BEA27D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16828"/>
              </p:ext>
            </p:extLst>
          </p:nvPr>
        </p:nvGraphicFramePr>
        <p:xfrm>
          <a:off x="634809" y="864326"/>
          <a:ext cx="60620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94E006F7-47A5-4A81-8A34-FFDE6914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15" y="5816600"/>
            <a:ext cx="914400" cy="914400"/>
          </a:xfrm>
          <a:prstGeom prst="rect">
            <a:avLst/>
          </a:prstGeom>
        </p:spPr>
      </p:pic>
      <p:pic>
        <p:nvPicPr>
          <p:cNvPr id="11" name="Graphic 10" descr="Smiling face with no fill">
            <a:extLst>
              <a:ext uri="{FF2B5EF4-FFF2-40B4-BE49-F238E27FC236}">
                <a16:creationId xmlns:a16="http://schemas.microsoft.com/office/drawing/2014/main" id="{537BBF54-9A61-4FBA-A092-746E8D15A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15" y="497840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851F46-1EC4-45DC-8BF5-C0C910384578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682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Engineering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18AA86-C5EB-4113-9EDC-A06C515D7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497358"/>
              </p:ext>
            </p:extLst>
          </p:nvPr>
        </p:nvGraphicFramePr>
        <p:xfrm>
          <a:off x="617168" y="3590108"/>
          <a:ext cx="6194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DED740-7853-44CC-872C-FF6B0498110E}"/>
              </a:ext>
            </a:extLst>
          </p:cNvPr>
          <p:cNvSpPr txBox="1"/>
          <p:nvPr/>
        </p:nvSpPr>
        <p:spPr>
          <a:xfrm>
            <a:off x="7637466" y="2835351"/>
            <a:ext cx="3956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Large demand for maintenance technicians and mechanical engineers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demand in design and product development related careers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Ageing workforce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Need digital literacy, especially MS Excel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C87260-5CC0-4563-AF69-054B6146F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13305"/>
              </p:ext>
            </p:extLst>
          </p:nvPr>
        </p:nvGraphicFramePr>
        <p:xfrm>
          <a:off x="7704036" y="174541"/>
          <a:ext cx="3373635" cy="26650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 / Service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Development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/ Electronic Engineering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 Designer / Draughtsperson/Draughtsman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9856D6-FF2E-4D25-9C77-FB99C36EE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66658"/>
              </p:ext>
            </p:extLst>
          </p:nvPr>
        </p:nvGraphicFramePr>
        <p:xfrm>
          <a:off x="7666739" y="5346523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0312EF9-5AC3-4E59-B6C1-9C0DAA40B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297295"/>
              </p:ext>
            </p:extLst>
          </p:nvPr>
        </p:nvGraphicFramePr>
        <p:xfrm>
          <a:off x="535576" y="846908"/>
          <a:ext cx="62758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BBA279A0-2867-4FA2-84EC-36E1E704A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788025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F1BEDD-CE1F-40E9-934F-DC647CC42CC8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169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Financial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2C80BF-217F-4E9F-A16F-EB6F7327F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462520"/>
              </p:ext>
            </p:extLst>
          </p:nvPr>
        </p:nvGraphicFramePr>
        <p:xfrm>
          <a:off x="854134" y="3556302"/>
          <a:ext cx="6101193" cy="261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868D56-F5CC-4D52-8E9C-C255AA70CA21}"/>
              </a:ext>
            </a:extLst>
          </p:cNvPr>
          <p:cNvSpPr txBox="1"/>
          <p:nvPr/>
        </p:nvSpPr>
        <p:spPr>
          <a:xfrm>
            <a:off x="7595600" y="2831893"/>
            <a:ext cx="3804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Large demand for accountants and bookkeepers</a:t>
            </a:r>
          </a:p>
          <a:p>
            <a:pPr marL="174625" indent="-17462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Occupations cut across sectors and roles are transferable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9193E3-EEAD-484F-9810-772E76410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07586"/>
              </p:ext>
            </p:extLst>
          </p:nvPr>
        </p:nvGraphicFramePr>
        <p:xfrm>
          <a:off x="7664353" y="821100"/>
          <a:ext cx="3373635" cy="191004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Bookkeeper / Accounting Clerk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Analyst / Authoriser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Payroll Specialist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201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Financial Advisors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E156A6-1A97-4894-A4F8-99DADAD7E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54190"/>
              </p:ext>
            </p:extLst>
          </p:nvPr>
        </p:nvGraphicFramePr>
        <p:xfrm>
          <a:off x="7664353" y="4943432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Deadlines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 and Analytical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E48C6B70-19A6-4601-AFAB-862EE3E2D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88025"/>
            <a:ext cx="914400" cy="9144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AA6663E-2EA4-45A3-B50B-8F21A9B7A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06606"/>
              </p:ext>
            </p:extLst>
          </p:nvPr>
        </p:nvGraphicFramePr>
        <p:xfrm>
          <a:off x="854134" y="813102"/>
          <a:ext cx="61011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E419DDB-058D-4B09-8923-7BF3FB3BFC6C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133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Food and Accommodation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FD2C4A-936D-4A9C-8A98-AC665FBF0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334275"/>
              </p:ext>
            </p:extLst>
          </p:nvPr>
        </p:nvGraphicFramePr>
        <p:xfrm>
          <a:off x="749003" y="3658325"/>
          <a:ext cx="5608108" cy="26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35D32F-6CBE-4A7D-95CA-B1D2CC237D12}"/>
              </a:ext>
            </a:extLst>
          </p:cNvPr>
          <p:cNvSpPr txBox="1"/>
          <p:nvPr/>
        </p:nvSpPr>
        <p:spPr>
          <a:xfrm>
            <a:off x="7427351" y="2688829"/>
            <a:ext cx="3804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Demand for Chefs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Most other occupations have flat trends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Sectors have been hard hit by Covid-19 (employment figures are up to March 2020, pre Covid-19)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21998A-B6B7-43F1-9734-A4B9FECAE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66919"/>
              </p:ext>
            </p:extLst>
          </p:nvPr>
        </p:nvGraphicFramePr>
        <p:xfrm>
          <a:off x="7503779" y="923097"/>
          <a:ext cx="3373635" cy="17087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Service Team Member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Kitchen Staff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 / Food Service Supervisor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 / Food Service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Bartender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Waiter / Waitress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A6640B-FBA5-425C-B4EF-D7F8D51B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86296"/>
              </p:ext>
            </p:extLst>
          </p:nvPr>
        </p:nvGraphicFramePr>
        <p:xfrm>
          <a:off x="7503779" y="4825834"/>
          <a:ext cx="3312786" cy="119029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2282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 and 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3BE7AAB-75E2-426F-A4C3-3607E520D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984081"/>
              </p:ext>
            </p:extLst>
          </p:nvPr>
        </p:nvGraphicFramePr>
        <p:xfrm>
          <a:off x="884602" y="915125"/>
          <a:ext cx="55355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phic 2" descr="Sad face with no fill">
            <a:extLst>
              <a:ext uri="{FF2B5EF4-FFF2-40B4-BE49-F238E27FC236}">
                <a16:creationId xmlns:a16="http://schemas.microsoft.com/office/drawing/2014/main" id="{DD68371A-6AD9-42F7-BDD7-DAFBA9FE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5675" y="569595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DEB9EC-0EE0-4115-A477-51B3AE53A842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743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Health and Social Care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00C245-7CCE-49B3-A7B6-3BD36BC55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42458"/>
              </p:ext>
            </p:extLst>
          </p:nvPr>
        </p:nvGraphicFramePr>
        <p:xfrm>
          <a:off x="647699" y="3530600"/>
          <a:ext cx="616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ED3784-C7B0-4573-998A-686558ACFC8D}"/>
              </a:ext>
            </a:extLst>
          </p:cNvPr>
          <p:cNvSpPr txBox="1"/>
          <p:nvPr/>
        </p:nvSpPr>
        <p:spPr>
          <a:xfrm>
            <a:off x="7598801" y="3022481"/>
            <a:ext cx="3804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Very high demand for nurses and care related occupations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ability to empathise is sought in all occupations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Sectors will be least impacted by Covid-19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99D7C4-8858-4BBA-A341-8D803F1FA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74115"/>
              </p:ext>
            </p:extLst>
          </p:nvPr>
        </p:nvGraphicFramePr>
        <p:xfrm>
          <a:off x="7629225" y="449427"/>
          <a:ext cx="3373635" cy="24822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Registered General Nurse (RGN)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Caregiver/Personal Care Aide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Family/School/General Social Worker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Assistant/Healthcare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Nurse Practitioner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Home/Home Health Administrator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5EEFCA-F2AA-4471-8B89-E57829781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97965"/>
              </p:ext>
            </p:extLst>
          </p:nvPr>
        </p:nvGraphicFramePr>
        <p:xfrm>
          <a:off x="7659649" y="5379173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6AD55BB0-7AAC-4FC3-82A8-617E3F42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9515" y="5816600"/>
            <a:ext cx="914400" cy="914400"/>
          </a:xfrm>
          <a:prstGeom prst="rect">
            <a:avLst/>
          </a:prstGeom>
        </p:spPr>
      </p:pic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BB7DF653-DB32-4B5E-A954-B6B600B0E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4140200"/>
            <a:ext cx="914400" cy="914400"/>
          </a:xfrm>
          <a:prstGeom prst="rect">
            <a:avLst/>
          </a:prstGeom>
        </p:spPr>
      </p:pic>
      <p:pic>
        <p:nvPicPr>
          <p:cNvPr id="11" name="Graphic 10" descr="Smiling face with no fill">
            <a:extLst>
              <a:ext uri="{FF2B5EF4-FFF2-40B4-BE49-F238E27FC236}">
                <a16:creationId xmlns:a16="http://schemas.microsoft.com/office/drawing/2014/main" id="{07CB3EC8-8A95-49A0-ACFD-F1CF82140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9515" y="4978400"/>
            <a:ext cx="914400" cy="91440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92E5845-7DD5-43B2-A8DE-E8BFF25B8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19372"/>
              </p:ext>
            </p:extLst>
          </p:nvPr>
        </p:nvGraphicFramePr>
        <p:xfrm>
          <a:off x="647700" y="712305"/>
          <a:ext cx="6267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16061D-12F0-44FE-A7BB-47DDB097880D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847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74B7-BCAB-415F-9BA1-0187896A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81492"/>
            <a:ext cx="6124729" cy="1325563"/>
          </a:xfrm>
        </p:spPr>
        <p:txBody>
          <a:bodyPr>
            <a:normAutofit/>
          </a:bodyPr>
          <a:lstStyle/>
          <a:p>
            <a:r>
              <a:rPr lang="en-GB" sz="4000" dirty="0"/>
              <a:t>South East Midlands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2C87F-793C-4F36-A7B6-7C025EB2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8" y="1097491"/>
            <a:ext cx="5819929" cy="4351338"/>
          </a:xfrm>
        </p:spPr>
        <p:txBody>
          <a:bodyPr>
            <a:normAutofit/>
          </a:bodyPr>
          <a:lstStyle/>
          <a:p>
            <a:r>
              <a:rPr lang="en-GB" sz="2400" dirty="0"/>
              <a:t>Bedfordshire</a:t>
            </a:r>
          </a:p>
          <a:p>
            <a:r>
              <a:rPr lang="en-GB" sz="2400" dirty="0"/>
              <a:t>Luton</a:t>
            </a:r>
          </a:p>
          <a:p>
            <a:r>
              <a:rPr lang="en-GB" sz="2400" dirty="0"/>
              <a:t>Milton Keynes</a:t>
            </a:r>
          </a:p>
          <a:p>
            <a:r>
              <a:rPr lang="en-GB" sz="2400" dirty="0"/>
              <a:t>Northamptonshire</a:t>
            </a:r>
          </a:p>
          <a:p>
            <a:endParaRPr lang="en-GB" sz="1000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n-GB" sz="2400" dirty="0"/>
              <a:t>This presentation includes information for the labour market, showing trends for occupational groups and occupations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52008-17EC-4658-9248-CEE88E9239B2}"/>
              </a:ext>
            </a:extLst>
          </p:cNvPr>
          <p:cNvSpPr/>
          <p:nvPr/>
        </p:nvSpPr>
        <p:spPr>
          <a:xfrm>
            <a:off x="555470" y="4382029"/>
            <a:ext cx="5633663" cy="1659467"/>
          </a:xfrm>
          <a:prstGeom prst="rect">
            <a:avLst/>
          </a:prstGeom>
          <a:solidFill>
            <a:srgbClr val="2B4345"/>
          </a:solidFill>
          <a:ln>
            <a:solidFill>
              <a:srgbClr val="2B4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865,000 people in employment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160,000 job postings (vacancies) per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37925-4EBC-4372-8272-CCA771366CE7}"/>
              </a:ext>
            </a:extLst>
          </p:cNvPr>
          <p:cNvSpPr/>
          <p:nvPr/>
        </p:nvSpPr>
        <p:spPr>
          <a:xfrm>
            <a:off x="462338" y="6376398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All information is taken from Labour Insight (Burning Glass Technologies) and the Office of National Statistics, Annual Population Survey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2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Legal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3158" y="5744879"/>
            <a:ext cx="881100" cy="8811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07848A-084E-4894-A866-BE558BDE7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736167"/>
              </p:ext>
            </p:extLst>
          </p:nvPr>
        </p:nvGraphicFramePr>
        <p:xfrm>
          <a:off x="596214" y="3544358"/>
          <a:ext cx="60046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88DDCC-DBA3-44D1-999D-B8D29B85672D}"/>
              </a:ext>
            </a:extLst>
          </p:cNvPr>
          <p:cNvSpPr txBox="1"/>
          <p:nvPr/>
        </p:nvSpPr>
        <p:spPr>
          <a:xfrm>
            <a:off x="7504117" y="2567941"/>
            <a:ext cx="380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Continued high demand for lawyers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Specific legal pathways for some roles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F5930A-2F09-4143-9630-B3E15FE53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50349"/>
              </p:ext>
            </p:extLst>
          </p:nvPr>
        </p:nvGraphicFramePr>
        <p:xfrm>
          <a:off x="7603923" y="1367560"/>
          <a:ext cx="3373635" cy="11372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Paralegal / Legal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Licensed Conveyancer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Secretary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BE5398-A455-46A1-B508-C6B20BB5F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233516"/>
              </p:ext>
            </p:extLst>
          </p:nvPr>
        </p:nvGraphicFramePr>
        <p:xfrm>
          <a:off x="7603923" y="4101578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DC71E1B-DA4C-4F41-B308-24B5A4930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456969"/>
              </p:ext>
            </p:extLst>
          </p:nvPr>
        </p:nvGraphicFramePr>
        <p:xfrm>
          <a:off x="592665" y="720831"/>
          <a:ext cx="60081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DAAE4B0-BDC1-4D08-BAAF-1E53E7DA1F31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552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Logistics Specific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B6CAB6-16AC-4F9F-ABF7-D95CF9463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877508"/>
              </p:ext>
            </p:extLst>
          </p:nvPr>
        </p:nvGraphicFramePr>
        <p:xfrm>
          <a:off x="393106" y="3677382"/>
          <a:ext cx="62934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206809-F996-4042-BAB4-AF273AC85EC7}"/>
              </a:ext>
            </a:extLst>
          </p:cNvPr>
          <p:cNvSpPr txBox="1"/>
          <p:nvPr/>
        </p:nvSpPr>
        <p:spPr>
          <a:xfrm>
            <a:off x="7591690" y="2486012"/>
            <a:ext cx="3804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Large demand for drivers at all levels. Most have to be over 24 for insurance purposes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Warehouse/Inventory associate trend is positive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other trends for occupations are flat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Many ‘Business’ and ‘Engineering’ occupations are related to the logistics sector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Switch to online shopping is driving opportunities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D5A555-F5CC-450E-BEF9-8B6C45E78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5533"/>
              </p:ext>
            </p:extLst>
          </p:nvPr>
        </p:nvGraphicFramePr>
        <p:xfrm>
          <a:off x="7591690" y="314095"/>
          <a:ext cx="3373635" cy="21069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Driver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HGV / LGV Class 1 Driver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Warehouse / Inventory Associate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HGV / LGV Class 2 Driver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Forklift / Pallet Jack Operator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/ Distribution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 / Supply Chain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 Planner /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Warehousing Specialist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660021-A965-40A9-9814-3A59E65E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36416"/>
              </p:ext>
            </p:extLst>
          </p:nvPr>
        </p:nvGraphicFramePr>
        <p:xfrm>
          <a:off x="7622114" y="5285202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192748A3-D76F-461A-8CC8-929D4EA98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9515" y="5816600"/>
            <a:ext cx="914400" cy="914400"/>
          </a:xfrm>
          <a:prstGeom prst="rect">
            <a:avLst/>
          </a:prstGeom>
        </p:spPr>
      </p:pic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23E19A3D-C197-45C3-80CA-3063832EF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9515" y="4978400"/>
            <a:ext cx="914400" cy="9144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927BBCF-1E7A-4245-9613-4020BD8F7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82002"/>
              </p:ext>
            </p:extLst>
          </p:nvPr>
        </p:nvGraphicFramePr>
        <p:xfrm>
          <a:off x="393106" y="771525"/>
          <a:ext cx="62934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0599941-5F1C-4BAC-867E-F1F489795B79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026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Manufacturing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4EF753-95BF-4361-A718-B09CEBA1B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870248"/>
              </p:ext>
            </p:extLst>
          </p:nvPr>
        </p:nvGraphicFramePr>
        <p:xfrm>
          <a:off x="652838" y="3586397"/>
          <a:ext cx="61480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E2F77C-F3EF-4FED-BB45-27BA9E0C8FEF}"/>
              </a:ext>
            </a:extLst>
          </p:cNvPr>
          <p:cNvSpPr txBox="1"/>
          <p:nvPr/>
        </p:nvSpPr>
        <p:spPr>
          <a:xfrm>
            <a:off x="7591367" y="3008878"/>
            <a:ext cx="3804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Majority of occupations have positive trends pre Covid-19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Diverse sector from Formula 1 to food production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3CFB58-C6D0-4A21-98D2-3782CE327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79134"/>
              </p:ext>
            </p:extLst>
          </p:nvPr>
        </p:nvGraphicFramePr>
        <p:xfrm>
          <a:off x="7634147" y="395179"/>
          <a:ext cx="3373635" cy="24917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Labourer / Material Handler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Worker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CNC Operator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8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Scheduler / Operations Coordinator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Inspector /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Machine Operator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184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Supervisor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25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Engineer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3605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A7DB44-EC4D-4544-AC4F-AF45560E5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76057"/>
              </p:ext>
            </p:extLst>
          </p:nvPr>
        </p:nvGraphicFramePr>
        <p:xfrm>
          <a:off x="7664572" y="5154212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7F31A87-1978-487D-981D-403B0D862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59298"/>
              </p:ext>
            </p:extLst>
          </p:nvPr>
        </p:nvGraphicFramePr>
        <p:xfrm>
          <a:off x="652838" y="876443"/>
          <a:ext cx="61480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BA10E085-31A0-4BBA-889C-B4B6431E0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15" y="58166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D44D6-C2F7-4FE3-94EA-6EA0BA9FF3E6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6984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Retail, Hair and Beauty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8BFBA3-4054-49A2-A5EB-3C066ADF5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12401"/>
              </p:ext>
            </p:extLst>
          </p:nvPr>
        </p:nvGraphicFramePr>
        <p:xfrm>
          <a:off x="566057" y="3622664"/>
          <a:ext cx="6348548" cy="293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9875FB-91FB-4B78-957F-20EB52C8E823}"/>
              </a:ext>
            </a:extLst>
          </p:cNvPr>
          <p:cNvSpPr txBox="1"/>
          <p:nvPr/>
        </p:nvSpPr>
        <p:spPr>
          <a:xfrm>
            <a:off x="7475285" y="2006837"/>
            <a:ext cx="3681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Demand for all occupations reducing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Largest negative impact due to Covid-19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Some increase in food retail due to growth of some chains of supermarkets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Increased use of technology replacing need for checkout staff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Increased on-line ordering reducing the sector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Hair and beauty under pressure due to rapid expansion and resulting over capacity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ED740F-6B95-42EE-89F9-823957488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97910"/>
              </p:ext>
            </p:extLst>
          </p:nvPr>
        </p:nvGraphicFramePr>
        <p:xfrm>
          <a:off x="7548490" y="598916"/>
          <a:ext cx="3373635" cy="13373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 Sales Associate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 Store Manager / Supervisor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885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Stocking Clerk / Sales Floor Support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Barber / Hair Stylist / Cosmetologist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A11324-4822-40D6-B28C-4355E1D0A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19367"/>
              </p:ext>
            </p:extLst>
          </p:nvPr>
        </p:nvGraphicFramePr>
        <p:xfrm>
          <a:off x="7548490" y="4948092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Detail 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29695B-5085-4D30-8516-EB8045C92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803575"/>
              </p:ext>
            </p:extLst>
          </p:nvPr>
        </p:nvGraphicFramePr>
        <p:xfrm>
          <a:off x="487680" y="833945"/>
          <a:ext cx="6426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 descr="Sad face with no fill">
            <a:extLst>
              <a:ext uri="{FF2B5EF4-FFF2-40B4-BE49-F238E27FC236}">
                <a16:creationId xmlns:a16="http://schemas.microsoft.com/office/drawing/2014/main" id="{6929DEB0-6EB5-46C3-8EAB-B031E0CC5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5675" y="569595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FC77B5-CB3C-4FF3-BF6D-02D28621990D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356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Sales and Customer Service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9418" y="5763529"/>
            <a:ext cx="881100" cy="8811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EAF475-6FB3-41E1-9C92-6DB26D06A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684823"/>
              </p:ext>
            </p:extLst>
          </p:nvPr>
        </p:nvGraphicFramePr>
        <p:xfrm>
          <a:off x="492032" y="3686871"/>
          <a:ext cx="6248401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668593-B5A9-48AA-92D5-03136068365D}"/>
              </a:ext>
            </a:extLst>
          </p:cNvPr>
          <p:cNvSpPr txBox="1"/>
          <p:nvPr/>
        </p:nvSpPr>
        <p:spPr>
          <a:xfrm>
            <a:off x="7410136" y="2367171"/>
            <a:ext cx="3681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demand in business to business sales and service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Reduction in overall partly due to the introduction of technology such as Chatbots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DBF9D3-4CAD-486E-B9F6-3BED1A582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24479"/>
              </p:ext>
            </p:extLst>
          </p:nvPr>
        </p:nvGraphicFramePr>
        <p:xfrm>
          <a:off x="7483341" y="969689"/>
          <a:ext cx="3373635" cy="13277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Representative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Manager / Representative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885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Representative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42604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B144B0-315D-427F-AE5E-E2D25716B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07656"/>
              </p:ext>
            </p:extLst>
          </p:nvPr>
        </p:nvGraphicFramePr>
        <p:xfrm>
          <a:off x="7483341" y="4312904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Effective Relationships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6A6C71-85F7-44CF-950F-EB813BB97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84929"/>
              </p:ext>
            </p:extLst>
          </p:nvPr>
        </p:nvGraphicFramePr>
        <p:xfrm>
          <a:off x="492032" y="825137"/>
          <a:ext cx="63137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81D6B7-CDB3-4FE4-A729-8E5748A013CE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659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Service Occupations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93ACA0-3599-4628-B0F0-6380826F7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352007"/>
              </p:ext>
            </p:extLst>
          </p:nvPr>
        </p:nvGraphicFramePr>
        <p:xfrm>
          <a:off x="583474" y="3548698"/>
          <a:ext cx="65966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89DAB7-0630-43DD-94E1-A95F6A5D4905}"/>
              </a:ext>
            </a:extLst>
          </p:cNvPr>
          <p:cNvSpPr txBox="1"/>
          <p:nvPr/>
        </p:nvSpPr>
        <p:spPr>
          <a:xfrm>
            <a:off x="7497042" y="2026428"/>
            <a:ext cx="3681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long term demand for cleaners and security staff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Increasing demand for General Cleaners due influence of Covid-19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0B1613-F9F8-4ACA-A776-B54581022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72410"/>
              </p:ext>
            </p:extLst>
          </p:nvPr>
        </p:nvGraphicFramePr>
        <p:xfrm>
          <a:off x="7548490" y="814195"/>
          <a:ext cx="3373635" cy="11372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cleaner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Officer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885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Janitor / Cleaner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Maid / Housekeeping Staff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59717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154B81-7E9A-4355-8B01-0BB84FFA4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48131"/>
              </p:ext>
            </p:extLst>
          </p:nvPr>
        </p:nvGraphicFramePr>
        <p:xfrm>
          <a:off x="7548490" y="3972564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Verbal/Oral 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Literacy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Management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F2E9D49-61DE-4195-9F88-96D739CC7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653420"/>
              </p:ext>
            </p:extLst>
          </p:nvPr>
        </p:nvGraphicFramePr>
        <p:xfrm>
          <a:off x="496389" y="805498"/>
          <a:ext cx="66968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F21917B6-9316-46D9-A072-D6B21D15C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1783" y="57556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3312B-A25F-4318-B987-385EF91918EA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541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Utilities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226" y="5798362"/>
            <a:ext cx="881100" cy="8811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AF03E1-09AD-4293-B14E-77F6817AF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600"/>
              </p:ext>
            </p:extLst>
          </p:nvPr>
        </p:nvGraphicFramePr>
        <p:xfrm>
          <a:off x="531224" y="3661861"/>
          <a:ext cx="6235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4446D5-960D-41A6-988C-E21526985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19369"/>
              </p:ext>
            </p:extLst>
          </p:nvPr>
        </p:nvGraphicFramePr>
        <p:xfrm>
          <a:off x="7484989" y="1524197"/>
          <a:ext cx="3373635" cy="5676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7D9DA7-C933-4BE2-B6FE-097BEB793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5210"/>
              </p:ext>
            </p:extLst>
          </p:nvPr>
        </p:nvGraphicFramePr>
        <p:xfrm>
          <a:off x="7396756" y="4265064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 and Troubleshooting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Literacy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Time Management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67C3AE-02AE-48BB-8692-565DCA63D5A1}"/>
              </a:ext>
            </a:extLst>
          </p:cNvPr>
          <p:cNvSpPr txBox="1"/>
          <p:nvPr/>
        </p:nvSpPr>
        <p:spPr>
          <a:xfrm>
            <a:off x="7396756" y="2215287"/>
            <a:ext cx="3681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High demand for utilities technicians especially for telecommunications, water and energy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also ‘Engineering’</a:t>
            </a:r>
          </a:p>
          <a:p>
            <a:pPr marL="180975" indent="-180975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New opportunities with Green Economy agenda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ABEECDF-2DCD-4233-9CF9-0490212CB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668681"/>
              </p:ext>
            </p:extLst>
          </p:nvPr>
        </p:nvGraphicFramePr>
        <p:xfrm>
          <a:off x="531223" y="918661"/>
          <a:ext cx="62353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5AF40C-2BD4-4810-9D4C-633980AF4B7B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2120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 Employability Skills are Employers Seeking?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48E94-D586-4BDF-A535-19B50159FE52}"/>
              </a:ext>
            </a:extLst>
          </p:cNvPr>
          <p:cNvSpPr/>
          <p:nvPr/>
        </p:nvSpPr>
        <p:spPr>
          <a:xfrm>
            <a:off x="282414" y="803270"/>
            <a:ext cx="11359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400"/>
              </a:buClr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emphasis being placed on behaviours, attitudes, core competencies and technical/vocational skills of the individual, defined as: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72444A-D745-4D3B-8636-9E23C6CC6236}"/>
              </a:ext>
            </a:extLst>
          </p:cNvPr>
          <p:cNvSpPr/>
          <p:nvPr/>
        </p:nvSpPr>
        <p:spPr>
          <a:xfrm>
            <a:off x="4792134" y="5312306"/>
            <a:ext cx="6112932" cy="117483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Attitudes &amp; Behaviours</a:t>
            </a:r>
          </a:p>
          <a:p>
            <a:pPr algn="ctr" defTabSz="914400"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Orientated  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ethic   Curiosity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Independence   Honesty   Reliability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Politeness   Humility   Empathy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21995-1E10-4867-A66F-E0FCD6E1D632}"/>
              </a:ext>
            </a:extLst>
          </p:cNvPr>
          <p:cNvSpPr/>
          <p:nvPr/>
        </p:nvSpPr>
        <p:spPr>
          <a:xfrm>
            <a:off x="2179970" y="2072245"/>
            <a:ext cx="3739218" cy="3244821"/>
          </a:xfrm>
          <a:prstGeom prst="rect">
            <a:avLst/>
          </a:prstGeom>
          <a:solidFill>
            <a:srgbClr val="92D400"/>
          </a:solidFill>
          <a:ln w="12700" cap="flat" cmpd="sng" algn="ctr">
            <a:solidFill>
              <a:srgbClr val="92D4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Competencies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Teamwork/Collaboration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literacy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endParaRPr lang="en-GB" kern="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solving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management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Resilience</a:t>
            </a:r>
          </a:p>
          <a:p>
            <a:pPr marL="342900" indent="-342900" defTabSz="914400">
              <a:buFontTx/>
              <a:buAutoNum type="arabicPeriod"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Self-motivation/Initiative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CE99D-1766-4442-9B26-9BC4619C346C}"/>
              </a:ext>
            </a:extLst>
          </p:cNvPr>
          <p:cNvSpPr/>
          <p:nvPr/>
        </p:nvSpPr>
        <p:spPr>
          <a:xfrm>
            <a:off x="1418777" y="5312305"/>
            <a:ext cx="3372281" cy="1174832"/>
          </a:xfrm>
          <a:prstGeom prst="rect">
            <a:avLst/>
          </a:prstGeom>
          <a:solidFill>
            <a:srgbClr val="FF9933"/>
          </a:solidFill>
          <a:ln w="12700" cap="flat" cmpd="sng" algn="ctr">
            <a:solidFill>
              <a:srgbClr val="FF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Skills</a:t>
            </a:r>
          </a:p>
          <a:p>
            <a:pPr algn="ctr" defTabSz="914400"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  English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Numeracy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Digital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FA157-C0FB-4187-AC71-8ADB9BFE2E32}"/>
              </a:ext>
            </a:extLst>
          </p:cNvPr>
          <p:cNvSpPr/>
          <p:nvPr/>
        </p:nvSpPr>
        <p:spPr>
          <a:xfrm>
            <a:off x="5909104" y="2084129"/>
            <a:ext cx="4598634" cy="3228175"/>
          </a:xfrm>
          <a:prstGeom prst="rect">
            <a:avLst/>
          </a:prstGeom>
          <a:solidFill>
            <a:srgbClr val="A12089">
              <a:lumMod val="40000"/>
              <a:lumOff val="60000"/>
            </a:srgbClr>
          </a:solidFill>
          <a:ln w="12700" cap="flat" cmpd="sng" algn="ctr">
            <a:solidFill>
              <a:srgbClr val="A1208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and Vocational Skills</a:t>
            </a:r>
          </a:p>
          <a:p>
            <a:pPr algn="ctr" defTabSz="914400"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Relationships/Service</a:t>
            </a:r>
          </a:p>
          <a:p>
            <a:pPr algn="ctr" defTabSz="914400"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  <a:p>
            <a:pPr algn="ctr" defTabSz="914400"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Operations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Technical/Practical/Trades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Specialist digital skills</a:t>
            </a:r>
          </a:p>
          <a:p>
            <a:pPr algn="ctr" defTabSz="914400">
              <a:defRPr/>
            </a:pP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Care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D20A58C-7252-4A73-98BA-8B34BB5C0793}"/>
              </a:ext>
            </a:extLst>
          </p:cNvPr>
          <p:cNvSpPr/>
          <p:nvPr/>
        </p:nvSpPr>
        <p:spPr>
          <a:xfrm>
            <a:off x="1811867" y="1511156"/>
            <a:ext cx="9093199" cy="572973"/>
          </a:xfrm>
          <a:prstGeom prst="triangle">
            <a:avLst>
              <a:gd name="adj" fmla="val 50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Qualifications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8E01C9D-5CE6-4C64-9FCA-1D2990EF5E6D}"/>
              </a:ext>
            </a:extLst>
          </p:cNvPr>
          <p:cNvSpPr/>
          <p:nvPr/>
        </p:nvSpPr>
        <p:spPr>
          <a:xfrm rot="10800000">
            <a:off x="4132249" y="3254200"/>
            <a:ext cx="334158" cy="26425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170BA8C-2AF0-49D4-B686-188779D62752}"/>
              </a:ext>
            </a:extLst>
          </p:cNvPr>
          <p:cNvSpPr/>
          <p:nvPr/>
        </p:nvSpPr>
        <p:spPr>
          <a:xfrm rot="10800000">
            <a:off x="3882500" y="6208581"/>
            <a:ext cx="334158" cy="26425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Employers and Digital Skills Definitions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4A9A2-1906-43A3-9499-7EDF891BC071}"/>
              </a:ext>
            </a:extLst>
          </p:cNvPr>
          <p:cNvSpPr/>
          <p:nvPr/>
        </p:nvSpPr>
        <p:spPr>
          <a:xfrm>
            <a:off x="438699" y="964193"/>
            <a:ext cx="11126767" cy="318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Digital Skills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chemeClr val="accent3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steps for getting online through to basic online activities (emails, searching for information, banking, etc.)</a:t>
            </a:r>
          </a:p>
          <a:p>
            <a:pPr>
              <a:lnSpc>
                <a:spcPct val="107000"/>
              </a:lnSpc>
              <a:buClr>
                <a:schemeClr val="accent3"/>
              </a:buClr>
            </a:pP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Literacy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spreadsheets, word processing and presentation software, along with personal and business data protection. Includes some common business systems.</a:t>
            </a:r>
          </a:p>
          <a:p>
            <a:pPr>
              <a:lnSpc>
                <a:spcPct val="107000"/>
              </a:lnSpc>
              <a:buClr>
                <a:schemeClr val="accent3"/>
              </a:buClr>
            </a:pP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Digital Skills </a:t>
            </a:r>
          </a:p>
          <a:p>
            <a:pPr marL="342900" indent="-342900">
              <a:lnSpc>
                <a:spcPct val="107000"/>
              </a:lnSpc>
              <a:buClr>
                <a:schemeClr val="accent3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 to specific digital jobs and are at a higher level than general digital skills and include the subgroups of: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6D9FB-3FC8-4880-A561-2D8BE23CE74D}"/>
              </a:ext>
            </a:extLst>
          </p:cNvPr>
          <p:cNvSpPr/>
          <p:nvPr/>
        </p:nvSpPr>
        <p:spPr>
          <a:xfrm>
            <a:off x="1556841" y="4303764"/>
            <a:ext cx="4911694" cy="15526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Programming</a:t>
            </a:r>
          </a:p>
          <a:p>
            <a:pPr marL="285750" indent="-285750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and Information Technology Operations (DevOps)</a:t>
            </a:r>
          </a:p>
          <a:p>
            <a:pPr marL="285750" indent="-285750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Hardware/Infrastructure support </a:t>
            </a:r>
          </a:p>
          <a:p>
            <a:pPr marL="285750" indent="-285750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analysis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1AFEB7-47DE-45C2-865A-9D2BED8ED195}"/>
              </a:ext>
            </a:extLst>
          </p:cNvPr>
          <p:cNvSpPr/>
          <p:nvPr/>
        </p:nvSpPr>
        <p:spPr>
          <a:xfrm>
            <a:off x="6350000" y="4303764"/>
            <a:ext cx="5215466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design</a:t>
            </a:r>
          </a:p>
          <a:p>
            <a:pPr marL="271463" indent="-271463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 Relationship Management (CRM) </a:t>
            </a:r>
          </a:p>
          <a:p>
            <a:pPr marL="271463" indent="-271463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marketing </a:t>
            </a:r>
          </a:p>
          <a:p>
            <a:pPr marL="271463" indent="-271463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Manufacturing </a:t>
            </a:r>
          </a:p>
          <a:p>
            <a:pPr marL="271463" indent="-271463">
              <a:lnSpc>
                <a:spcPct val="107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Cyber security </a:t>
            </a:r>
          </a:p>
        </p:txBody>
      </p:sp>
    </p:spTree>
    <p:extLst>
      <p:ext uri="{BB962C8B-B14F-4D97-AF65-F5344CB8AC3E}">
        <p14:creationId xmlns:p14="http://schemas.microsoft.com/office/powerpoint/2010/main" val="313479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Digital Skills in Vacancies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61E971-BBAE-4830-B3AE-74D74C6EA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049452"/>
              </p:ext>
            </p:extLst>
          </p:nvPr>
        </p:nvGraphicFramePr>
        <p:xfrm>
          <a:off x="470263" y="988574"/>
          <a:ext cx="8046720" cy="517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4D336-EF19-4D44-AD57-D9BD8B916FD0}"/>
              </a:ext>
            </a:extLst>
          </p:cNvPr>
          <p:cNvSpPr/>
          <p:nvPr/>
        </p:nvSpPr>
        <p:spPr>
          <a:xfrm>
            <a:off x="8809532" y="2551837"/>
            <a:ext cx="2912205" cy="1754326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Literacy</a:t>
            </a:r>
          </a:p>
          <a:p>
            <a:pPr>
              <a:buClr>
                <a:schemeClr val="accent1"/>
              </a:buClr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occupations require the use of Microsoft Excel and Office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A7D70-6176-4146-B91A-29F16ACCF690}"/>
              </a:ext>
            </a:extLst>
          </p:cNvPr>
          <p:cNvSpPr txBox="1"/>
          <p:nvPr/>
        </p:nvSpPr>
        <p:spPr>
          <a:xfrm>
            <a:off x="0" y="6497991"/>
            <a:ext cx="375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536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5F60-382C-46DA-A46B-318CEE73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698" y="0"/>
            <a:ext cx="8700381" cy="1325563"/>
          </a:xfrm>
        </p:spPr>
        <p:txBody>
          <a:bodyPr/>
          <a:lstStyle/>
          <a:p>
            <a:r>
              <a:rPr lang="en-GB" dirty="0"/>
              <a:t>The Labour Market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927359-39DA-478D-A3CC-274D01889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057702"/>
              </p:ext>
            </p:extLst>
          </p:nvPr>
        </p:nvGraphicFramePr>
        <p:xfrm>
          <a:off x="3372380" y="1202003"/>
          <a:ext cx="4535487" cy="226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064508-3EE4-4728-97B8-A7279738D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612188"/>
              </p:ext>
            </p:extLst>
          </p:nvPr>
        </p:nvGraphicFramePr>
        <p:xfrm>
          <a:off x="3372380" y="3419422"/>
          <a:ext cx="4535487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6391A8-4351-45A2-907B-45CB6B021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670"/>
              </p:ext>
            </p:extLst>
          </p:nvPr>
        </p:nvGraphicFramePr>
        <p:xfrm>
          <a:off x="8198549" y="1202003"/>
          <a:ext cx="38742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4A8DF7-7A36-4676-8528-96F8ACEAA228}"/>
              </a:ext>
            </a:extLst>
          </p:cNvPr>
          <p:cNvSpPr txBox="1"/>
          <p:nvPr/>
        </p:nvSpPr>
        <p:spPr>
          <a:xfrm>
            <a:off x="8230655" y="4054532"/>
            <a:ext cx="381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Job Density (2018)</a:t>
            </a: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Ratio of total jobs to population aged 16-64</a:t>
            </a:r>
          </a:p>
          <a:p>
            <a:pPr algn="ctr">
              <a:buClr>
                <a:schemeClr val="accent3"/>
              </a:buClr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Milton Keynes 	1.17 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Northampton	1.04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SEMLEP		0.86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England 		0.87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Over 1 indicates more jobs than 16-64 population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0B3AC-3A25-42B8-A66D-2D309B91C256}"/>
              </a:ext>
            </a:extLst>
          </p:cNvPr>
          <p:cNvSpPr/>
          <p:nvPr/>
        </p:nvSpPr>
        <p:spPr>
          <a:xfrm>
            <a:off x="8425751" y="6102853"/>
            <a:ext cx="3108543" cy="369332"/>
          </a:xfrm>
          <a:prstGeom prst="rect">
            <a:avLst/>
          </a:prstGeom>
          <a:solidFill>
            <a:srgbClr val="2B4345"/>
          </a:solidFill>
        </p:spPr>
        <p:txBody>
          <a:bodyPr wrap="none">
            <a:spAutoFit/>
          </a:bodyPr>
          <a:lstStyle/>
          <a:p>
            <a:pPr>
              <a:buClr>
                <a:schemeClr val="accent3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levels of employment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51081-BCCF-4AA1-BD08-72761E53511E}"/>
              </a:ext>
            </a:extLst>
          </p:cNvPr>
          <p:cNvSpPr txBox="1"/>
          <p:nvPr/>
        </p:nvSpPr>
        <p:spPr>
          <a:xfrm>
            <a:off x="3244979" y="6472185"/>
            <a:ext cx="3924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ONS,Annual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population survey, ONS/ONS Job Density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2154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Digital Skills in Vacancies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55534B-9A1E-4F39-8797-3ACE42B23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298572"/>
              </p:ext>
            </p:extLst>
          </p:nvPr>
        </p:nvGraphicFramePr>
        <p:xfrm>
          <a:off x="505097" y="1227908"/>
          <a:ext cx="11025051" cy="501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7F5F62-2635-49DF-938F-45A41149E0F5}"/>
              </a:ext>
            </a:extLst>
          </p:cNvPr>
          <p:cNvSpPr txBox="1"/>
          <p:nvPr/>
        </p:nvSpPr>
        <p:spPr>
          <a:xfrm>
            <a:off x="0" y="6497991"/>
            <a:ext cx="375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660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Remember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5CCFF0-1C6B-49C1-A491-DAC9723B56C0}"/>
              </a:ext>
            </a:extLst>
          </p:cNvPr>
          <p:cNvSpPr txBox="1">
            <a:spLocks/>
          </p:cNvSpPr>
          <p:nvPr/>
        </p:nvSpPr>
        <p:spPr>
          <a:xfrm>
            <a:off x="462338" y="1097491"/>
            <a:ext cx="10911056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If you have a burning desire and/or talent to do something or have a career in a certain occupation – do it</a:t>
            </a:r>
          </a:p>
          <a:p>
            <a:endParaRPr lang="en-GB" dirty="0"/>
          </a:p>
          <a:p>
            <a:r>
              <a:rPr lang="en-GB" dirty="0"/>
              <a:t>Find something you love to do and get someone to pay you for doing it – it will never be ‘work’</a:t>
            </a:r>
          </a:p>
          <a:p>
            <a:endParaRPr lang="en-GB" dirty="0"/>
          </a:p>
          <a:p>
            <a:r>
              <a:rPr lang="en-GB" dirty="0"/>
              <a:t>Be patient, do not go too fast too soon, you have your whole life before you</a:t>
            </a:r>
          </a:p>
          <a:p>
            <a:endParaRPr lang="en-GB" dirty="0"/>
          </a:p>
          <a:p>
            <a:r>
              <a:rPr lang="en-GB" dirty="0"/>
              <a:t>Plan your first step – see where it takes you</a:t>
            </a:r>
          </a:p>
          <a:p>
            <a:endParaRPr lang="en-GB" dirty="0"/>
          </a:p>
          <a:p>
            <a:r>
              <a:rPr lang="en-GB" dirty="0"/>
              <a:t>Not why? Why not?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71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DF3BB-2C3D-4D24-889E-5650F429F4C2}"/>
              </a:ext>
            </a:extLst>
          </p:cNvPr>
          <p:cNvSpPr/>
          <p:nvPr/>
        </p:nvSpPr>
        <p:spPr>
          <a:xfrm>
            <a:off x="3305588" y="1306353"/>
            <a:ext cx="7413212" cy="125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dirty="0">
                <a:hlinkClick r:id="rId2"/>
              </a:rPr>
              <a:t>www.semlep.com/employment-support-for-students/</a:t>
            </a:r>
          </a:p>
          <a:p>
            <a:pPr>
              <a:lnSpc>
                <a:spcPct val="107000"/>
              </a:lnSpc>
            </a:pPr>
            <a:endParaRPr lang="en-GB" sz="2400" dirty="0">
              <a:hlinkClick r:id="rId2"/>
            </a:endParaRPr>
          </a:p>
          <a:p>
            <a:pPr>
              <a:lnSpc>
                <a:spcPct val="107000"/>
              </a:lnSpc>
            </a:pPr>
            <a:r>
              <a:rPr lang="en-GB" sz="2400" dirty="0">
                <a:hlinkClick r:id="rId2"/>
              </a:rPr>
              <a:t>www.semlep.com/school-labour-market-information/</a:t>
            </a:r>
            <a:endParaRPr lang="en-GB" sz="24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D9824-D600-4ECF-BD9B-40DB1EE73DDE}"/>
              </a:ext>
            </a:extLst>
          </p:cNvPr>
          <p:cNvSpPr txBox="1"/>
          <p:nvPr/>
        </p:nvSpPr>
        <p:spPr>
          <a:xfrm>
            <a:off x="3305588" y="554386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at</a:t>
            </a:r>
          </a:p>
        </p:txBody>
      </p:sp>
    </p:spTree>
    <p:extLst>
      <p:ext uri="{BB962C8B-B14F-4D97-AF65-F5344CB8AC3E}">
        <p14:creationId xmlns:p14="http://schemas.microsoft.com/office/powerpoint/2010/main" val="351777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5F60-382C-46DA-A46B-318CEE73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698" y="0"/>
            <a:ext cx="8700381" cy="1325563"/>
          </a:xfrm>
        </p:spPr>
        <p:txBody>
          <a:bodyPr/>
          <a:lstStyle/>
          <a:p>
            <a:r>
              <a:rPr lang="en-GB" dirty="0"/>
              <a:t>Job Posting Trends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0B3AC-3A25-42B8-A66D-2D309B91C256}"/>
              </a:ext>
            </a:extLst>
          </p:cNvPr>
          <p:cNvSpPr/>
          <p:nvPr/>
        </p:nvSpPr>
        <p:spPr>
          <a:xfrm>
            <a:off x="8252349" y="5176337"/>
            <a:ext cx="3529730" cy="1261884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en-GB" sz="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average vacancies per 100 working age residents in England</a:t>
            </a:r>
          </a:p>
          <a:p>
            <a:pPr marL="185738" indent="-18573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percentage increase in vacancies from July in England</a:t>
            </a:r>
          </a:p>
          <a:p>
            <a:pPr algn="ctr">
              <a:buClr>
                <a:schemeClr val="accent1"/>
              </a:buClr>
            </a:pPr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</a:pP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Institute for Employment Studies 13/9/20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D2A35B4-4F60-4EC9-B8C5-8DE8D43B4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124318"/>
              </p:ext>
            </p:extLst>
          </p:nvPr>
        </p:nvGraphicFramePr>
        <p:xfrm>
          <a:off x="3081698" y="1325563"/>
          <a:ext cx="4843102" cy="459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5BBFC40-4FB0-40B0-9A42-2FEB28658199}"/>
              </a:ext>
            </a:extLst>
          </p:cNvPr>
          <p:cNvSpPr txBox="1"/>
          <p:nvPr/>
        </p:nvSpPr>
        <p:spPr>
          <a:xfrm>
            <a:off x="8120403" y="901275"/>
            <a:ext cx="391919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Job postings are captured from agencies, websites and social media</a:t>
            </a:r>
          </a:p>
          <a:p>
            <a:pPr marL="273050" indent="-2730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 has been a decline in line with the national picture for over two years until the beginning of 2020 where we started to see a consistent increase</a:t>
            </a:r>
          </a:p>
          <a:p>
            <a:pPr marL="273050" indent="-2730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impact of Covid-19 has stalled this growth but there are now signs of an increase again</a:t>
            </a:r>
          </a:p>
          <a:p>
            <a:pPr marL="273050" indent="-2730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Currently, job vacancies have dropped to 70% of the peak in week 4 of 2020</a:t>
            </a:r>
          </a:p>
          <a:p>
            <a:pPr marL="273050" indent="-2730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 sectors are proving more resilient than others such as health, education, digital and logistics</a:t>
            </a:r>
          </a:p>
          <a:p>
            <a:pPr marL="273050" indent="-27305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SEMLEP Business Survey 2019 – Most employers advertise on websites, social media and through word of mouth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A358C-6331-48E8-AA1E-329EC58735C5}"/>
              </a:ext>
            </a:extLst>
          </p:cNvPr>
          <p:cNvSpPr txBox="1"/>
          <p:nvPr/>
        </p:nvSpPr>
        <p:spPr>
          <a:xfrm>
            <a:off x="3015225" y="6438221"/>
            <a:ext cx="375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661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C0D43-3B4A-401B-805E-4BD735E9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232485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Top Job Postings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72F8FB-2F2F-49D8-A4ED-8C2BF2DC6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06965"/>
              </p:ext>
            </p:extLst>
          </p:nvPr>
        </p:nvGraphicFramePr>
        <p:xfrm>
          <a:off x="307382" y="753461"/>
          <a:ext cx="9669291" cy="5636096"/>
        </p:xfrm>
        <a:graphic>
          <a:graphicData uri="http://schemas.openxmlformats.org/drawingml/2006/table">
            <a:tbl>
              <a:tblPr/>
              <a:tblGrid>
                <a:gridCol w="749497">
                  <a:extLst>
                    <a:ext uri="{9D8B030D-6E8A-4147-A177-3AD203B41FA5}">
                      <a16:colId xmlns:a16="http://schemas.microsoft.com/office/drawing/2014/main" val="91839553"/>
                    </a:ext>
                  </a:extLst>
                </a:gridCol>
                <a:gridCol w="3310278">
                  <a:extLst>
                    <a:ext uri="{9D8B030D-6E8A-4147-A177-3AD203B41FA5}">
                      <a16:colId xmlns:a16="http://schemas.microsoft.com/office/drawing/2014/main" val="546087597"/>
                    </a:ext>
                  </a:extLst>
                </a:gridCol>
                <a:gridCol w="749497">
                  <a:extLst>
                    <a:ext uri="{9D8B030D-6E8A-4147-A177-3AD203B41FA5}">
                      <a16:colId xmlns:a16="http://schemas.microsoft.com/office/drawing/2014/main" val="1461683127"/>
                    </a:ext>
                  </a:extLst>
                </a:gridCol>
                <a:gridCol w="3361025">
                  <a:extLst>
                    <a:ext uri="{9D8B030D-6E8A-4147-A177-3AD203B41FA5}">
                      <a16:colId xmlns:a16="http://schemas.microsoft.com/office/drawing/2014/main" val="2900435840"/>
                    </a:ext>
                  </a:extLst>
                </a:gridCol>
                <a:gridCol w="749497">
                  <a:extLst>
                    <a:ext uri="{9D8B030D-6E8A-4147-A177-3AD203B41FA5}">
                      <a16:colId xmlns:a16="http://schemas.microsoft.com/office/drawing/2014/main" val="1870048929"/>
                    </a:ext>
                  </a:extLst>
                </a:gridCol>
                <a:gridCol w="749497">
                  <a:extLst>
                    <a:ext uri="{9D8B030D-6E8A-4147-A177-3AD203B41FA5}">
                      <a16:colId xmlns:a16="http://schemas.microsoft.com/office/drawing/2014/main" val="1893897215"/>
                    </a:ext>
                  </a:extLst>
                </a:gridCol>
              </a:tblGrid>
              <a:tr h="290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 Postings Last 90 days from 28 September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 Postings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 Postings 2019 05 - 2020 04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 Postings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Position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190111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 Developer / Engineer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/ Administrative Assistant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5226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093785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Labourer / Material Handler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Customer Service Representative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13108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Registered General Nurse (RGN)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Manager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767382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/ Administrative Assistant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Registered General Nurse (RGN)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038342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Caregiver / Personal Care Aide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 Developer / Engineer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034605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HGV / LGV Class 1 Driver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 Manager / Representative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3276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27918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Manager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Bookkeeper / Accounting Clerk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1835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Customer Service Representative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Caregiver / Personal Care Aide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11028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Delivery Driver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Labourer / Material Handler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56148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cleaner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282061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Warehouse / Inventory Associate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Delivery Driver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19583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 Manager / Representative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 Support Specialist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1936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74828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HGV / LGV Class 2 Driver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Sales Manager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915125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Production Worker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Maintenance Technician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1872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33783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HGV / LGV Class 2 Driver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58609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 assistant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HGV / LGV Class 1 Driver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27610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Bookkeeper / Accounting Clerk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 Engineer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872670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Maintenance Technician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Lawyer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086912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Teaching Assistant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Chef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756825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Primary School Teacher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 assistant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1617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498519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Utilities Technician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/ Data Mining Analyst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58855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Sales Manager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Primary School Teacher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569081"/>
                  </a:ext>
                </a:extLst>
              </a:tr>
              <a:tr h="1380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Automotive Service Technician / Mechanic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Automotive Service Technician / Mechanic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122739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Tutor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cleaner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314707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Lawyer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Sales Assistant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1524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76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64793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Remains in the top 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Remains in the top 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277"/>
                  </a:ext>
                </a:extLst>
              </a:tr>
              <a:tr h="1452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to top 25 vs pre Covid-19 list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Dropped out of top 25 - last 90 days position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3883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7B1F74B-2BE7-4100-A692-7E5CFA64742B}"/>
              </a:ext>
            </a:extLst>
          </p:cNvPr>
          <p:cNvSpPr/>
          <p:nvPr/>
        </p:nvSpPr>
        <p:spPr>
          <a:xfrm>
            <a:off x="10261599" y="753461"/>
            <a:ext cx="1811868" cy="2031325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types of occupation have not changed much from before Covid-19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04852-B384-4CF7-BCED-D996CAFD29E9}"/>
              </a:ext>
            </a:extLst>
          </p:cNvPr>
          <p:cNvSpPr/>
          <p:nvPr/>
        </p:nvSpPr>
        <p:spPr>
          <a:xfrm>
            <a:off x="10261599" y="2887062"/>
            <a:ext cx="1811868" cy="2031325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Care, Education, Digital and roles in Logistics are now higher on the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FEC2F-42A0-4CA7-B21B-4C79AA181A02}"/>
              </a:ext>
            </a:extLst>
          </p:cNvPr>
          <p:cNvSpPr/>
          <p:nvPr/>
        </p:nvSpPr>
        <p:spPr>
          <a:xfrm>
            <a:off x="10261599" y="5020663"/>
            <a:ext cx="1811868" cy="1477328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200 roles includes more new Digital and Medical occupations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0F094-33BC-488E-A227-77141A853E5B}"/>
              </a:ext>
            </a:extLst>
          </p:cNvPr>
          <p:cNvSpPr txBox="1"/>
          <p:nvPr/>
        </p:nvSpPr>
        <p:spPr>
          <a:xfrm>
            <a:off x="0" y="6497991"/>
            <a:ext cx="375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964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C0D43-3B4A-401B-805E-4BD735E9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232485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Top Occupational Groups at a % of Job Postings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A8C18A9-4858-4B18-9BF9-EF2F18DE6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077687"/>
              </p:ext>
            </p:extLst>
          </p:nvPr>
        </p:nvGraphicFramePr>
        <p:xfrm>
          <a:off x="180974" y="1026267"/>
          <a:ext cx="11830050" cy="550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28D0AD-879C-4D8E-A044-DA5DA2A66EC7}"/>
              </a:ext>
            </a:extLst>
          </p:cNvPr>
          <p:cNvSpPr txBox="1"/>
          <p:nvPr/>
        </p:nvSpPr>
        <p:spPr>
          <a:xfrm>
            <a:off x="0" y="6497991"/>
            <a:ext cx="375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5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2416C1-BDF2-4668-90FC-A7D4F73D0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875907"/>
              </p:ext>
            </p:extLst>
          </p:nvPr>
        </p:nvGraphicFramePr>
        <p:xfrm>
          <a:off x="109824" y="992777"/>
          <a:ext cx="9335589" cy="508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Top Occupational Groups Job Postings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C018D-EB09-4E86-ACF4-6DDD9D6B69C6}"/>
              </a:ext>
            </a:extLst>
          </p:cNvPr>
          <p:cNvSpPr/>
          <p:nvPr/>
        </p:nvSpPr>
        <p:spPr>
          <a:xfrm>
            <a:off x="9544750" y="1258559"/>
            <a:ext cx="2363410" cy="1477328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Management and Operations increase due to logistics sector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0C58F-D7FC-4552-9682-CECD2FA9492E}"/>
              </a:ext>
            </a:extLst>
          </p:cNvPr>
          <p:cNvSpPr/>
          <p:nvPr/>
        </p:nvSpPr>
        <p:spPr>
          <a:xfrm>
            <a:off x="9544750" y="2848766"/>
            <a:ext cx="2363410" cy="1200329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increase due to manufacturing and logistics sectors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A0126-8D38-4936-9FB2-575881602B8B}"/>
              </a:ext>
            </a:extLst>
          </p:cNvPr>
          <p:cNvSpPr/>
          <p:nvPr/>
        </p:nvSpPr>
        <p:spPr>
          <a:xfrm>
            <a:off x="9544750" y="4161974"/>
            <a:ext cx="2363410" cy="1200329"/>
          </a:xfrm>
          <a:prstGeom prst="rect">
            <a:avLst/>
          </a:prstGeom>
          <a:solidFill>
            <a:srgbClr val="2B4345"/>
          </a:solidFill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increase in wholesales and business to 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AE791-2479-4CB4-9429-1A6D61958895}"/>
              </a:ext>
            </a:extLst>
          </p:cNvPr>
          <p:cNvSpPr txBox="1"/>
          <p:nvPr/>
        </p:nvSpPr>
        <p:spPr>
          <a:xfrm>
            <a:off x="0" y="6497991"/>
            <a:ext cx="375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91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Administrative and Secretarial Occupations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E23F0-68AE-44B1-A792-9B1E67D5A108}"/>
              </a:ext>
            </a:extLst>
          </p:cNvPr>
          <p:cNvSpPr txBox="1"/>
          <p:nvPr/>
        </p:nvSpPr>
        <p:spPr>
          <a:xfrm>
            <a:off x="7723062" y="2814042"/>
            <a:ext cx="3373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2563" indent="-182563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Reducing vacancies although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still high numbers in employment</a:t>
            </a:r>
          </a:p>
          <a:p>
            <a:pPr marL="182563" indent="-182563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Digital literacy essential for all roles</a:t>
            </a:r>
          </a:p>
          <a:p>
            <a:pPr marL="182563" indent="-182563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Numeracy and English needed </a:t>
            </a:r>
          </a:p>
          <a:p>
            <a:pPr marL="273050" indent="-273050">
              <a:buClr>
                <a:schemeClr val="accent3"/>
              </a:buClr>
              <a:buFont typeface="Arial" panose="020B0604020202020204" pitchFamily="34" charset="0"/>
              <a:buChar char="►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3172A4-82B8-4136-97BE-4CACCFC35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52451"/>
              </p:ext>
            </p:extLst>
          </p:nvPr>
        </p:nvGraphicFramePr>
        <p:xfrm>
          <a:off x="7783911" y="4741816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Excel and Word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Time Management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64ECF8F-9082-4E34-9D92-447054C62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54240"/>
              </p:ext>
            </p:extLst>
          </p:nvPr>
        </p:nvGraphicFramePr>
        <p:xfrm>
          <a:off x="901819" y="3648784"/>
          <a:ext cx="5994400" cy="271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0181" y="5798362"/>
            <a:ext cx="881100" cy="881100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16F3812-E715-4F80-AA10-9073DB821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24394"/>
              </p:ext>
            </p:extLst>
          </p:nvPr>
        </p:nvGraphicFramePr>
        <p:xfrm>
          <a:off x="901820" y="905584"/>
          <a:ext cx="599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EC6A88B-907D-4860-9DC3-5C9A40C82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23858"/>
              </p:ext>
            </p:extLst>
          </p:nvPr>
        </p:nvGraphicFramePr>
        <p:xfrm>
          <a:off x="7783911" y="1106253"/>
          <a:ext cx="3312786" cy="15297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89996">
                  <a:extLst>
                    <a:ext uri="{9D8B030D-6E8A-4147-A177-3AD203B41FA5}">
                      <a16:colId xmlns:a16="http://schemas.microsoft.com/office/drawing/2014/main" val="521542712"/>
                    </a:ext>
                  </a:extLst>
                </a:gridCol>
                <a:gridCol w="722790">
                  <a:extLst>
                    <a:ext uri="{9D8B030D-6E8A-4147-A177-3AD203B41FA5}">
                      <a16:colId xmlns:a16="http://schemas.microsoft.com/office/drawing/2014/main" val="1210363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87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/ Administrative Assistant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144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Receptionist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74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Administrator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354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Assistant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4785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Administrator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2516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Manager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25275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23A5C9-F996-4C89-A49E-DA33B289B8B4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255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D3BC80-7958-4638-95F1-4D492DA7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2" y="-180234"/>
            <a:ext cx="1157723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Agricultural and Landscape</a:t>
            </a:r>
          </a:p>
        </p:txBody>
      </p:sp>
      <p:pic>
        <p:nvPicPr>
          <p:cNvPr id="13" name="Graphic 12" descr="Neutral face with no fill">
            <a:extLst>
              <a:ext uri="{FF2B5EF4-FFF2-40B4-BE49-F238E27FC236}">
                <a16:creationId xmlns:a16="http://schemas.microsoft.com/office/drawing/2014/main" id="{CA5CAA83-8C5F-43CF-B9A7-5007AD4E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0900" y="5771356"/>
            <a:ext cx="881100" cy="8811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90DED3-B121-46E1-B77B-E75A563BC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4483"/>
              </p:ext>
            </p:extLst>
          </p:nvPr>
        </p:nvGraphicFramePr>
        <p:xfrm>
          <a:off x="7940822" y="992275"/>
          <a:ext cx="3373635" cy="7505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37569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  <a:gridCol w="736066">
                  <a:extLst>
                    <a:ext uri="{9D8B030D-6E8A-4147-A177-3AD203B41FA5}">
                      <a16:colId xmlns:a16="http://schemas.microsoft.com/office/drawing/2014/main" val="2754234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Vacancies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12 Months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Landscaping / Groundskeeping Worker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C443BBA-8403-4761-8291-C1A5405FB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30277"/>
              </p:ext>
            </p:extLst>
          </p:nvPr>
        </p:nvGraphicFramePr>
        <p:xfrm>
          <a:off x="7940822" y="5057476"/>
          <a:ext cx="3312786" cy="115443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12786">
                  <a:extLst>
                    <a:ext uri="{9D8B030D-6E8A-4147-A177-3AD203B41FA5}">
                      <a16:colId xmlns:a16="http://schemas.microsoft.com/office/drawing/2014/main" val="27063784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5 Core Competencies/Skills Needed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317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86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Skills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354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Detail-Orientated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795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Demand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592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3517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83CDFF9-4D27-4A3F-B63B-901F00BF5B49}"/>
              </a:ext>
            </a:extLst>
          </p:cNvPr>
          <p:cNvSpPr txBox="1"/>
          <p:nvPr/>
        </p:nvSpPr>
        <p:spPr>
          <a:xfrm>
            <a:off x="7829040" y="1825822"/>
            <a:ext cx="3681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Increases in employment of Farmers, Gardeners and landscape gardeners,  Groundsmen and greenkeepers and Managers and proprietors in agriculture and horticulture pre Covid-19</a:t>
            </a:r>
          </a:p>
          <a:p>
            <a:pPr marL="185738" indent="-185738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High need at present for with a lack of staff due to Covid-19 and restrictions in immigrant workers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Employer Preferred Pathways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education college, specialism at:</a:t>
            </a:r>
          </a:p>
          <a:p>
            <a:pPr marL="357188" lvl="1" indent="-1746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Moulton College</a:t>
            </a:r>
          </a:p>
          <a:p>
            <a:pPr marL="357188" lvl="1" indent="-1746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Bedford College (Shuttleworth College)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>
              <a:buClr>
                <a:schemeClr val="accent3"/>
              </a:buClr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(check pathways for each occupation)</a:t>
            </a:r>
          </a:p>
          <a:p>
            <a:pPr>
              <a:buClr>
                <a:schemeClr val="accent3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3983361-31D1-4E07-8AD3-59AC0F8E9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821936"/>
              </p:ext>
            </p:extLst>
          </p:nvPr>
        </p:nvGraphicFramePr>
        <p:xfrm>
          <a:off x="706641" y="3632198"/>
          <a:ext cx="6083625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36C9432-9DDD-46ED-94DA-CF8DDC9CB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923976"/>
              </p:ext>
            </p:extLst>
          </p:nvPr>
        </p:nvGraphicFramePr>
        <p:xfrm>
          <a:off x="706640" y="992275"/>
          <a:ext cx="6083625" cy="263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2C6BEB-9D5F-41E1-BF85-F712EC6E511C}"/>
              </a:ext>
            </a:extLst>
          </p:cNvPr>
          <p:cNvSpPr txBox="1"/>
          <p:nvPr/>
        </p:nvSpPr>
        <p:spPr>
          <a:xfrm>
            <a:off x="106563" y="6476469"/>
            <a:ext cx="498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Labour Insight (Burning Glass Technologies) and ONS, Annual Population Survey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02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MLE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A0"/>
      </a:accent1>
      <a:accent2>
        <a:srgbClr val="81C038"/>
      </a:accent2>
      <a:accent3>
        <a:srgbClr val="AD007A"/>
      </a:accent3>
      <a:accent4>
        <a:srgbClr val="F7941D"/>
      </a:accent4>
      <a:accent5>
        <a:srgbClr val="2B4345"/>
      </a:accent5>
      <a:accent6>
        <a:srgbClr val="FFFFFF"/>
      </a:accent6>
      <a:hlink>
        <a:srgbClr val="0099A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D63FBB3-19C6-4E4A-942F-91FF149AE4B0}" vid="{77E9B3B9-C895-411B-8252-F0AF7C577790}"/>
    </a:ext>
  </a:extLst>
</a:theme>
</file>

<file path=ppt/theme/theme2.xml><?xml version="1.0" encoding="utf-8"?>
<a:theme xmlns:a="http://schemas.openxmlformats.org/drawingml/2006/main" name="Custom Design">
  <a:themeElements>
    <a:clrScheme name="SEMLE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A0"/>
      </a:accent1>
      <a:accent2>
        <a:srgbClr val="81C038"/>
      </a:accent2>
      <a:accent3>
        <a:srgbClr val="AD007A"/>
      </a:accent3>
      <a:accent4>
        <a:srgbClr val="F7941D"/>
      </a:accent4>
      <a:accent5>
        <a:srgbClr val="2B4345"/>
      </a:accent5>
      <a:accent6>
        <a:srgbClr val="FFFFFF"/>
      </a:accent6>
      <a:hlink>
        <a:srgbClr val="0099A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D63FBB3-19C6-4E4A-942F-91FF149AE4B0}" vid="{612F1E15-44BA-4FBE-9AF6-FBF157603B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03E00B1D2A6489FA49A3284897530" ma:contentTypeVersion="12" ma:contentTypeDescription="Create a new document." ma:contentTypeScope="" ma:versionID="c504b60bdcd23c0cef57c9f6a69d7f6d">
  <xsd:schema xmlns:xsd="http://www.w3.org/2001/XMLSchema" xmlns:xs="http://www.w3.org/2001/XMLSchema" xmlns:p="http://schemas.microsoft.com/office/2006/metadata/properties" xmlns:ns2="836070ae-bedd-4c8b-98d2-72b5379e158e" xmlns:ns3="b3e6cb3d-b9a4-4d6c-b20d-c65c846de810" targetNamespace="http://schemas.microsoft.com/office/2006/metadata/properties" ma:root="true" ma:fieldsID="380888ecec0e80edf249ae2330ef8898" ns2:_="" ns3:_="">
    <xsd:import namespace="836070ae-bedd-4c8b-98d2-72b5379e158e"/>
    <xsd:import namespace="b3e6cb3d-b9a4-4d6c-b20d-c65c846de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ae-bedd-4c8b-98d2-72b5379e1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cb3d-b9a4-4d6c-b20d-c65c846de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1C4D4-C1AF-4750-9A09-0BFCD65C8082}">
  <ds:schemaRefs>
    <ds:schemaRef ds:uri="http://schemas.openxmlformats.org/package/2006/metadata/core-properties"/>
    <ds:schemaRef ds:uri="b3e6cb3d-b9a4-4d6c-b20d-c65c846de810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836070ae-bedd-4c8b-98d2-72b5379e158e"/>
  </ds:schemaRefs>
</ds:datastoreItem>
</file>

<file path=customXml/itemProps2.xml><?xml version="1.0" encoding="utf-8"?>
<ds:datastoreItem xmlns:ds="http://schemas.openxmlformats.org/officeDocument/2006/customXml" ds:itemID="{97B7C83A-775D-48F5-AD97-C727D5894F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C43BD2-C9FE-45C0-AED1-FAE52A12B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070ae-bedd-4c8b-98d2-72b5379e158e"/>
    <ds:schemaRef ds:uri="b3e6cb3d-b9a4-4d6c-b20d-c65c846de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SEMLEPPresentationTemplate16x9</Template>
  <TotalTime>447</TotalTime>
  <Words>3287</Words>
  <Application>Microsoft Office PowerPoint</Application>
  <PresentationFormat>Widescreen</PresentationFormat>
  <Paragraphs>971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 3</vt:lpstr>
      <vt:lpstr>Office Theme</vt:lpstr>
      <vt:lpstr>Custom Design</vt:lpstr>
      <vt:lpstr>South East Midlands Labour Market Information</vt:lpstr>
      <vt:lpstr>South East Midlands</vt:lpstr>
      <vt:lpstr>The Labour Market</vt:lpstr>
      <vt:lpstr>Job Posting Trends</vt:lpstr>
      <vt:lpstr>Top Job Postings</vt:lpstr>
      <vt:lpstr>Top Occupational Groups at a % of Job Postings</vt:lpstr>
      <vt:lpstr>Top Occupational Groups Job Postings</vt:lpstr>
      <vt:lpstr>Administrative and Secretarial Occupations </vt:lpstr>
      <vt:lpstr>Agricultural and Landscape</vt:lpstr>
      <vt:lpstr>Animal Care</vt:lpstr>
      <vt:lpstr>Automotive – Skilled Trade </vt:lpstr>
      <vt:lpstr>Business Professionals </vt:lpstr>
      <vt:lpstr>Construction</vt:lpstr>
      <vt:lpstr>Digital</vt:lpstr>
      <vt:lpstr>Education and Children</vt:lpstr>
      <vt:lpstr>Engineering</vt:lpstr>
      <vt:lpstr>Financial</vt:lpstr>
      <vt:lpstr>Food and Accommodation</vt:lpstr>
      <vt:lpstr>Health and Social Care</vt:lpstr>
      <vt:lpstr>Legal</vt:lpstr>
      <vt:lpstr>Logistics Specific</vt:lpstr>
      <vt:lpstr>Manufacturing</vt:lpstr>
      <vt:lpstr>Retail, Hair and Beauty</vt:lpstr>
      <vt:lpstr>Sales and Customer Service</vt:lpstr>
      <vt:lpstr>Service Occupations</vt:lpstr>
      <vt:lpstr>Utilities</vt:lpstr>
      <vt:lpstr>What Employability Skills are Employers Seeking?</vt:lpstr>
      <vt:lpstr>Employers and Digital Skills Definitions</vt:lpstr>
      <vt:lpstr>Digital Skills in Vacancies</vt:lpstr>
      <vt:lpstr>Digital Skills in Vacancies</vt:lpstr>
      <vt:lpstr>Remember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East Midlands Labour Market Information</dc:title>
  <dc:creator>Paul Thompson</dc:creator>
  <cp:lastModifiedBy>Jade McKinlay</cp:lastModifiedBy>
  <cp:revision>48</cp:revision>
  <dcterms:created xsi:type="dcterms:W3CDTF">2020-10-02T11:55:29Z</dcterms:created>
  <dcterms:modified xsi:type="dcterms:W3CDTF">2020-10-14T13:41:11Z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0x010100F2303E00B1D2A6489FA49A3284897530</vt:lpwstr>
  </property>
</Properties>
</file>