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5" r:id="rId3"/>
    <p:sldId id="266" r:id="rId4"/>
    <p:sldId id="257" r:id="rId5"/>
    <p:sldId id="261" r:id="rId6"/>
    <p:sldId id="260" r:id="rId7"/>
    <p:sldId id="268" r:id="rId8"/>
    <p:sldId id="269" r:id="rId9"/>
    <p:sldId id="270" r:id="rId10"/>
    <p:sldId id="271" r:id="rId11"/>
    <p:sldId id="272"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9" d="100"/>
          <a:sy n="69" d="100"/>
        </p:scale>
        <p:origin x="756"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ECA09-A6BE-4A90-AB23-78B8A01B7C20}" type="datetimeFigureOut">
              <a:rPr lang="en-GB" smtClean="0"/>
              <a:t>08/09/2020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BB3BE-DF98-46D8-AB44-B29440E0348E}" type="slidenum">
              <a:rPr lang="en-GB" smtClean="0"/>
              <a:t>‹#›</a:t>
            </a:fld>
            <a:endParaRPr lang="en-GB"/>
          </a:p>
        </p:txBody>
      </p:sp>
    </p:spTree>
    <p:extLst>
      <p:ext uri="{BB962C8B-B14F-4D97-AF65-F5344CB8AC3E}">
        <p14:creationId xmlns:p14="http://schemas.microsoft.com/office/powerpoint/2010/main" val="124654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Click on the picture to gain access to the speech. 11 </a:t>
            </a:r>
            <a:r>
              <a:rPr lang="en-GB" dirty="0" err="1" smtClean="0"/>
              <a:t>mins</a:t>
            </a:r>
            <a:r>
              <a:rPr lang="en-GB" dirty="0" smtClean="0"/>
              <a:t> 33 secs</a:t>
            </a:r>
            <a:endParaRPr lang="en-GB" dirty="0"/>
          </a:p>
        </p:txBody>
      </p:sp>
      <p:sp>
        <p:nvSpPr>
          <p:cNvPr id="4" name="Slide Number Placeholder 3"/>
          <p:cNvSpPr>
            <a:spLocks noGrp="1"/>
          </p:cNvSpPr>
          <p:nvPr>
            <p:ph type="sldNum" sz="quarter" idx="10"/>
          </p:nvPr>
        </p:nvSpPr>
        <p:spPr/>
        <p:txBody>
          <a:bodyPr/>
          <a:lstStyle/>
          <a:p>
            <a:fld id="{B35BB3BE-DF98-46D8-AB44-B29440E0348E}" type="slidenum">
              <a:rPr lang="en-GB" smtClean="0"/>
              <a:t>2</a:t>
            </a:fld>
            <a:endParaRPr lang="en-GB"/>
          </a:p>
        </p:txBody>
      </p:sp>
    </p:spTree>
    <p:extLst>
      <p:ext uri="{BB962C8B-B14F-4D97-AF65-F5344CB8AC3E}">
        <p14:creationId xmlns:p14="http://schemas.microsoft.com/office/powerpoint/2010/main" val="260581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Quick discussion on how these</a:t>
            </a:r>
            <a:r>
              <a:rPr lang="en-GB" baseline="0" dirty="0" smtClean="0"/>
              <a:t> can be a problem</a:t>
            </a:r>
            <a:endParaRPr lang="en-GB" dirty="0"/>
          </a:p>
        </p:txBody>
      </p:sp>
      <p:sp>
        <p:nvSpPr>
          <p:cNvPr id="4" name="Slide Number Placeholder 3"/>
          <p:cNvSpPr>
            <a:spLocks noGrp="1"/>
          </p:cNvSpPr>
          <p:nvPr>
            <p:ph type="sldNum" sz="quarter" idx="10"/>
          </p:nvPr>
        </p:nvSpPr>
        <p:spPr/>
        <p:txBody>
          <a:bodyPr/>
          <a:lstStyle/>
          <a:p>
            <a:fld id="{B35BB3BE-DF98-46D8-AB44-B29440E0348E}" type="slidenum">
              <a:rPr lang="en-GB" smtClean="0"/>
              <a:t>3</a:t>
            </a:fld>
            <a:endParaRPr lang="en-GB"/>
          </a:p>
        </p:txBody>
      </p:sp>
    </p:spTree>
    <p:extLst>
      <p:ext uri="{BB962C8B-B14F-4D97-AF65-F5344CB8AC3E}">
        <p14:creationId xmlns:p14="http://schemas.microsoft.com/office/powerpoint/2010/main" val="332211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Click on logo to get access to the</a:t>
            </a:r>
            <a:r>
              <a:rPr lang="en-GB" baseline="0" dirty="0" smtClean="0"/>
              <a:t> TED talk video. 11 </a:t>
            </a:r>
            <a:r>
              <a:rPr lang="en-GB" baseline="0" dirty="0" err="1" smtClean="0"/>
              <a:t>mins</a:t>
            </a:r>
            <a:r>
              <a:rPr lang="en-GB" baseline="0" dirty="0" smtClean="0"/>
              <a:t> 46 secs</a:t>
            </a:r>
            <a:endParaRPr lang="en-GB" dirty="0"/>
          </a:p>
        </p:txBody>
      </p:sp>
      <p:sp>
        <p:nvSpPr>
          <p:cNvPr id="4" name="Slide Number Placeholder 3"/>
          <p:cNvSpPr>
            <a:spLocks noGrp="1"/>
          </p:cNvSpPr>
          <p:nvPr>
            <p:ph type="sldNum" sz="quarter" idx="10"/>
          </p:nvPr>
        </p:nvSpPr>
        <p:spPr/>
        <p:txBody>
          <a:bodyPr/>
          <a:lstStyle/>
          <a:p>
            <a:fld id="{B35BB3BE-DF98-46D8-AB44-B29440E0348E}" type="slidenum">
              <a:rPr lang="en-GB" smtClean="0"/>
              <a:t>4</a:t>
            </a:fld>
            <a:endParaRPr lang="en-GB"/>
          </a:p>
        </p:txBody>
      </p:sp>
    </p:spTree>
    <p:extLst>
      <p:ext uri="{BB962C8B-B14F-4D97-AF65-F5344CB8AC3E}">
        <p14:creationId xmlns:p14="http://schemas.microsoft.com/office/powerpoint/2010/main" val="188574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Click on</a:t>
            </a:r>
            <a:r>
              <a:rPr lang="en-GB" baseline="0" dirty="0" smtClean="0"/>
              <a:t> the link you only need to watch the first 5 </a:t>
            </a:r>
            <a:r>
              <a:rPr lang="en-GB" baseline="0" dirty="0" err="1" smtClean="0"/>
              <a:t>mins</a:t>
            </a:r>
            <a:endParaRPr lang="en-GB" dirty="0"/>
          </a:p>
        </p:txBody>
      </p:sp>
      <p:sp>
        <p:nvSpPr>
          <p:cNvPr id="4" name="Slide Number Placeholder 3"/>
          <p:cNvSpPr>
            <a:spLocks noGrp="1"/>
          </p:cNvSpPr>
          <p:nvPr>
            <p:ph type="sldNum" sz="quarter" idx="10"/>
          </p:nvPr>
        </p:nvSpPr>
        <p:spPr/>
        <p:txBody>
          <a:bodyPr/>
          <a:lstStyle/>
          <a:p>
            <a:fld id="{B35BB3BE-DF98-46D8-AB44-B29440E0348E}" type="slidenum">
              <a:rPr lang="en-GB" smtClean="0"/>
              <a:t>7</a:t>
            </a:fld>
            <a:endParaRPr lang="en-GB"/>
          </a:p>
        </p:txBody>
      </p:sp>
    </p:spTree>
    <p:extLst>
      <p:ext uri="{BB962C8B-B14F-4D97-AF65-F5344CB8AC3E}">
        <p14:creationId xmlns:p14="http://schemas.microsoft.com/office/powerpoint/2010/main" val="1223349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Lots of materials in the Power to perform folder on the website that you can use with the students.</a:t>
            </a:r>
          </a:p>
        </p:txBody>
      </p:sp>
      <p:sp>
        <p:nvSpPr>
          <p:cNvPr id="4" name="Slide Number Placeholder 3"/>
          <p:cNvSpPr>
            <a:spLocks noGrp="1"/>
          </p:cNvSpPr>
          <p:nvPr>
            <p:ph type="sldNum" sz="quarter" idx="10"/>
          </p:nvPr>
        </p:nvSpPr>
        <p:spPr/>
        <p:txBody>
          <a:bodyPr/>
          <a:lstStyle/>
          <a:p>
            <a:fld id="{D8A71266-7BC6-8A4C-AC59-BAB2A3902AEF}" type="slidenum">
              <a:rPr lang="en-US" smtClean="0"/>
              <a:t>8</a:t>
            </a:fld>
            <a:endParaRPr lang="en-US"/>
          </a:p>
        </p:txBody>
      </p:sp>
    </p:spTree>
    <p:extLst>
      <p:ext uri="{BB962C8B-B14F-4D97-AF65-F5344CB8AC3E}">
        <p14:creationId xmlns:p14="http://schemas.microsoft.com/office/powerpoint/2010/main" val="88829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Please do discuss these – you’ll be able to think of lots more techniques, these are just a few.</a:t>
            </a:r>
          </a:p>
        </p:txBody>
      </p:sp>
      <p:sp>
        <p:nvSpPr>
          <p:cNvPr id="4" name="Slide Number Placeholder 3"/>
          <p:cNvSpPr>
            <a:spLocks noGrp="1"/>
          </p:cNvSpPr>
          <p:nvPr>
            <p:ph type="sldNum" sz="quarter" idx="10"/>
          </p:nvPr>
        </p:nvSpPr>
        <p:spPr/>
        <p:txBody>
          <a:bodyPr/>
          <a:lstStyle/>
          <a:p>
            <a:fld id="{D8A71266-7BC6-8A4C-AC59-BAB2A3902AEF}" type="slidenum">
              <a:rPr lang="en-US" smtClean="0"/>
              <a:t>9</a:t>
            </a:fld>
            <a:endParaRPr lang="en-US"/>
          </a:p>
        </p:txBody>
      </p:sp>
    </p:spTree>
    <p:extLst>
      <p:ext uri="{BB962C8B-B14F-4D97-AF65-F5344CB8AC3E}">
        <p14:creationId xmlns:p14="http://schemas.microsoft.com/office/powerpoint/2010/main" val="401448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This </a:t>
            </a:r>
            <a:r>
              <a:rPr lang="en-GB" dirty="0"/>
              <a:t>may be a useful video to watch if you have time and bear in mind that many references are American.</a:t>
            </a:r>
          </a:p>
        </p:txBody>
      </p:sp>
      <p:sp>
        <p:nvSpPr>
          <p:cNvPr id="4" name="Slide Number Placeholder 3"/>
          <p:cNvSpPr>
            <a:spLocks noGrp="1"/>
          </p:cNvSpPr>
          <p:nvPr>
            <p:ph type="sldNum" sz="quarter" idx="10"/>
          </p:nvPr>
        </p:nvSpPr>
        <p:spPr/>
        <p:txBody>
          <a:bodyPr/>
          <a:lstStyle/>
          <a:p>
            <a:fld id="{D8A71266-7BC6-8A4C-AC59-BAB2A3902AEF}" type="slidenum">
              <a:rPr lang="en-US" smtClean="0"/>
              <a:t>10</a:t>
            </a:fld>
            <a:endParaRPr lang="en-US"/>
          </a:p>
        </p:txBody>
      </p:sp>
    </p:spTree>
    <p:extLst>
      <p:ext uri="{BB962C8B-B14F-4D97-AF65-F5344CB8AC3E}">
        <p14:creationId xmlns:p14="http://schemas.microsoft.com/office/powerpoint/2010/main" val="361884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Please discuss the content of the video – how many of these things do your students do – AND what impact is it having on their learning / sleep / relationships etc..</a:t>
            </a:r>
          </a:p>
        </p:txBody>
      </p:sp>
      <p:sp>
        <p:nvSpPr>
          <p:cNvPr id="4" name="Slide Number Placeholder 3"/>
          <p:cNvSpPr>
            <a:spLocks noGrp="1"/>
          </p:cNvSpPr>
          <p:nvPr>
            <p:ph type="sldNum" sz="quarter" idx="10"/>
          </p:nvPr>
        </p:nvSpPr>
        <p:spPr/>
        <p:txBody>
          <a:bodyPr/>
          <a:lstStyle/>
          <a:p>
            <a:fld id="{D8A71266-7BC6-8A4C-AC59-BAB2A3902AEF}" type="slidenum">
              <a:rPr lang="en-US" smtClean="0"/>
              <a:t>11</a:t>
            </a:fld>
            <a:endParaRPr lang="en-US"/>
          </a:p>
        </p:txBody>
      </p:sp>
    </p:spTree>
    <p:extLst>
      <p:ext uri="{BB962C8B-B14F-4D97-AF65-F5344CB8AC3E}">
        <p14:creationId xmlns:p14="http://schemas.microsoft.com/office/powerpoint/2010/main" val="3726291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2062611-875B-1441-BC55-733DDD77BBD5}"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FC733-8A74-B249-BC05-CC50E4483A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2062611-875B-1441-BC55-733DDD77BBD5}"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FC733-8A74-B249-BC05-CC50E4483A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2062611-875B-1441-BC55-733DDD77BBD5}"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FC733-8A74-B249-BC05-CC50E4483A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2062611-875B-1441-BC55-733DDD77BBD5}"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FC733-8A74-B249-BC05-CC50E4483A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2062611-875B-1441-BC55-733DDD77BBD5}"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FC733-8A74-B249-BC05-CC50E4483A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2062611-875B-1441-BC55-733DDD77BBD5}"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FC733-8A74-B249-BC05-CC50E4483A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2062611-875B-1441-BC55-733DDD77BBD5}" type="datetimeFigureOut">
              <a:rPr lang="en-US" smtClean="0"/>
              <a:pPr/>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FC733-8A74-B249-BC05-CC50E4483A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2062611-875B-1441-BC55-733DDD77BBD5}" type="datetimeFigureOut">
              <a:rPr lang="en-US" smtClean="0"/>
              <a:pPr/>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FC733-8A74-B249-BC05-CC50E4483A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62611-875B-1441-BC55-733DDD77BBD5}" type="datetimeFigureOut">
              <a:rPr lang="en-US" smtClean="0"/>
              <a:pPr/>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FC733-8A74-B249-BC05-CC50E4483A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2062611-875B-1441-BC55-733DDD77BBD5}"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FC733-8A74-B249-BC05-CC50E4483A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2062611-875B-1441-BC55-733DDD77BBD5}"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FC733-8A74-B249-BC05-CC50E4483A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62611-875B-1441-BC55-733DDD77BBD5}" type="datetimeFigureOut">
              <a:rPr lang="en-US" smtClean="0"/>
              <a:pPr/>
              <a:t>9/8/2020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FC733-8A74-B249-BC05-CC50E4483A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time_continue=45&amp;v=i9uydDEez3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ted.com/talks/michelle_obama_a_passionate_personal_case_for_educa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ted.com/talks/laura_vanderkam_how_to_gain_control_of_your_free_time/transcript?language=en#t-2964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time_continue=3&amp;v=9oWOsocN7q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indful.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713" y="239577"/>
            <a:ext cx="7772400" cy="1254001"/>
          </a:xfrm>
        </p:spPr>
        <p:txBody>
          <a:bodyPr/>
          <a:lstStyle/>
          <a:p>
            <a:r>
              <a:rPr lang="en-US" b="1" dirty="0" smtClean="0">
                <a:solidFill>
                  <a:srgbClr val="0070C0"/>
                </a:solidFill>
                <a:latin typeface="Gill Sans MT" panose="020B0502020104020203" pitchFamily="34" charset="0"/>
              </a:rPr>
              <a:t>Being a successful student</a:t>
            </a:r>
            <a:endParaRPr lang="en-US" b="1" dirty="0">
              <a:solidFill>
                <a:srgbClr val="0070C0"/>
              </a:solidFill>
              <a:latin typeface="Gill Sans MT" panose="020B050202010402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12" y="2162722"/>
            <a:ext cx="2987932" cy="19929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128" y="4869160"/>
            <a:ext cx="3117726" cy="151432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6961" y="3501008"/>
            <a:ext cx="2762335" cy="1842132"/>
          </a:xfrm>
          <a:prstGeom prst="rect">
            <a:avLst/>
          </a:prstGeom>
        </p:spPr>
      </p:pic>
      <p:sp>
        <p:nvSpPr>
          <p:cNvPr id="9" name="TextBox 8"/>
          <p:cNvSpPr txBox="1"/>
          <p:nvPr/>
        </p:nvSpPr>
        <p:spPr>
          <a:xfrm>
            <a:off x="1127448" y="1716405"/>
            <a:ext cx="4739513" cy="3416320"/>
          </a:xfrm>
          <a:prstGeom prst="rect">
            <a:avLst/>
          </a:prstGeom>
          <a:noFill/>
        </p:spPr>
        <p:txBody>
          <a:bodyPr wrap="square" rtlCol="0">
            <a:spAutoFit/>
          </a:bodyPr>
          <a:lstStyle/>
          <a:p>
            <a:r>
              <a:rPr lang="en-GB" sz="2400" dirty="0">
                <a:latin typeface="Gill Sans MT" panose="020B0502020104020203" pitchFamily="34" charset="0"/>
              </a:rPr>
              <a:t>Being a successful student will mean different things to different people. For some of you it will be to achieve high grades, others will want to get onto the right course for their chosen career path and for some it will be surviving the next two years. Whatever your goal is there are ways in which you can help yourself</a:t>
            </a:r>
            <a:endParaRPr lang="en-GB" sz="2400" dirty="0">
              <a:latin typeface="Gill Sans MT" panose="020B05020201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2157-8BF9-844E-9237-9423A08A59D4}"/>
              </a:ext>
            </a:extLst>
          </p:cNvPr>
          <p:cNvSpPr>
            <a:spLocks noGrp="1"/>
          </p:cNvSpPr>
          <p:nvPr>
            <p:ph type="title"/>
          </p:nvPr>
        </p:nvSpPr>
        <p:spPr/>
        <p:txBody>
          <a:bodyPr/>
          <a:lstStyle/>
          <a:p>
            <a:r>
              <a:rPr lang="en-GB" dirty="0"/>
              <a:t>Sleep….  </a:t>
            </a:r>
            <a:r>
              <a:rPr lang="en-GB" dirty="0" err="1"/>
              <a:t>Zzzzzz</a:t>
            </a:r>
            <a:r>
              <a:rPr lang="en-GB" dirty="0"/>
              <a:t>. </a:t>
            </a:r>
          </a:p>
        </p:txBody>
      </p:sp>
      <p:sp>
        <p:nvSpPr>
          <p:cNvPr id="3" name="Content Placeholder 2">
            <a:extLst>
              <a:ext uri="{FF2B5EF4-FFF2-40B4-BE49-F238E27FC236}">
                <a16:creationId xmlns:a16="http://schemas.microsoft.com/office/drawing/2014/main" id="{BEBCBF7F-E7E9-3442-8648-6AA698D14BAF}"/>
              </a:ext>
            </a:extLst>
          </p:cNvPr>
          <p:cNvSpPr>
            <a:spLocks noGrp="1"/>
          </p:cNvSpPr>
          <p:nvPr>
            <p:ph idx="1"/>
          </p:nvPr>
        </p:nvSpPr>
        <p:spPr/>
        <p:txBody>
          <a:bodyPr>
            <a:normAutofit/>
          </a:bodyPr>
          <a:lstStyle/>
          <a:p>
            <a:pPr marL="0" indent="0">
              <a:buNone/>
            </a:pPr>
            <a:r>
              <a:rPr lang="en-GB" sz="2400" b="1" dirty="0">
                <a:solidFill>
                  <a:srgbClr val="FF0000"/>
                </a:solidFill>
                <a:latin typeface="Gill Sans MT" panose="020B0502020104020203" pitchFamily="34" charset="0"/>
              </a:rPr>
              <a:t>Essential</a:t>
            </a:r>
            <a:r>
              <a:rPr lang="en-GB" sz="2400" dirty="0">
                <a:latin typeface="Gill Sans MT" panose="020B0502020104020203" pitchFamily="34" charset="0"/>
              </a:rPr>
              <a:t>: studies show that sleep </a:t>
            </a:r>
            <a:r>
              <a:rPr lang="en-GB" sz="2400" b="1" dirty="0">
                <a:latin typeface="Gill Sans MT" panose="020B0502020104020203" pitchFamily="34" charset="0"/>
              </a:rPr>
              <a:t>mends</a:t>
            </a:r>
            <a:r>
              <a:rPr lang="en-GB" sz="2400" dirty="0">
                <a:latin typeface="Gill Sans MT" panose="020B0502020104020203" pitchFamily="34" charset="0"/>
              </a:rPr>
              <a:t> your body and makes you in to a </a:t>
            </a:r>
            <a:r>
              <a:rPr lang="en-GB" sz="2400" b="1" dirty="0">
                <a:latin typeface="Gill Sans MT" panose="020B0502020104020203" pitchFamily="34" charset="0"/>
              </a:rPr>
              <a:t>better learner</a:t>
            </a:r>
            <a:r>
              <a:rPr lang="en-GB" sz="2400" dirty="0">
                <a:latin typeface="Gill Sans MT" panose="020B0502020104020203" pitchFamily="34" charset="0"/>
              </a:rPr>
              <a:t>.</a:t>
            </a:r>
          </a:p>
          <a:p>
            <a:pPr marL="0" indent="0">
              <a:buNone/>
            </a:pPr>
            <a:r>
              <a:rPr lang="en-GB" sz="2400" dirty="0">
                <a:latin typeface="Gill Sans MT" panose="020B0502020104020203" pitchFamily="34" charset="0"/>
              </a:rPr>
              <a:t>What time do you normally go to sleep? Are you sleeping for long enough?</a:t>
            </a:r>
          </a:p>
          <a:p>
            <a:pPr marL="0" indent="0">
              <a:buNone/>
            </a:pPr>
            <a:r>
              <a:rPr lang="en-GB" sz="2400" dirty="0">
                <a:latin typeface="Gill Sans MT" panose="020B0502020104020203" pitchFamily="34" charset="0"/>
              </a:rPr>
              <a:t>Are you winding down in the hour before you go to sleep?</a:t>
            </a:r>
          </a:p>
          <a:p>
            <a:pPr marL="0" indent="0">
              <a:buNone/>
            </a:pPr>
            <a:r>
              <a:rPr lang="en-GB" sz="2400" dirty="0">
                <a:latin typeface="Gill Sans MT" panose="020B0502020104020203" pitchFamily="34" charset="0"/>
              </a:rPr>
              <a:t>E.g. stopping work, turning screens / devices off?</a:t>
            </a:r>
          </a:p>
          <a:p>
            <a:pPr marL="0" indent="0">
              <a:buNone/>
            </a:pPr>
            <a:endParaRPr lang="en-GB" sz="2400" dirty="0">
              <a:latin typeface="Gill Sans MT" panose="020B0502020104020203" pitchFamily="34" charset="0"/>
            </a:endParaRPr>
          </a:p>
          <a:p>
            <a:pPr marL="0" indent="0">
              <a:buNone/>
            </a:pPr>
            <a:r>
              <a:rPr lang="en-GB" sz="2400" dirty="0">
                <a:latin typeface="Gill Sans MT" panose="020B0502020104020203" pitchFamily="34" charset="0"/>
              </a:rPr>
              <a:t>Talking of screens and devices….</a:t>
            </a:r>
          </a:p>
        </p:txBody>
      </p:sp>
    </p:spTree>
    <p:extLst>
      <p:ext uri="{BB962C8B-B14F-4D97-AF65-F5344CB8AC3E}">
        <p14:creationId xmlns:p14="http://schemas.microsoft.com/office/powerpoint/2010/main" val="382672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4130-32DB-F540-8AD5-390ABE25385E}"/>
              </a:ext>
            </a:extLst>
          </p:cNvPr>
          <p:cNvSpPr>
            <a:spLocks noGrp="1"/>
          </p:cNvSpPr>
          <p:nvPr>
            <p:ph type="title"/>
          </p:nvPr>
        </p:nvSpPr>
        <p:spPr/>
        <p:txBody>
          <a:bodyPr>
            <a:normAutofit/>
          </a:bodyPr>
          <a:lstStyle/>
          <a:p>
            <a:r>
              <a:rPr lang="en-GB" dirty="0"/>
              <a:t>The power of THE PHONE to stop you working</a:t>
            </a:r>
            <a:r>
              <a:rPr lang="en-GB" sz="1500" dirty="0"/>
              <a:t> </a:t>
            </a:r>
            <a:r>
              <a:rPr lang="en-GB" sz="1500" i="1" dirty="0"/>
              <a:t>(and sleeping and talking and living in the real world….)</a:t>
            </a:r>
          </a:p>
        </p:txBody>
      </p:sp>
      <p:sp>
        <p:nvSpPr>
          <p:cNvPr id="3" name="Content Placeholder 2">
            <a:extLst>
              <a:ext uri="{FF2B5EF4-FFF2-40B4-BE49-F238E27FC236}">
                <a16:creationId xmlns:a16="http://schemas.microsoft.com/office/drawing/2014/main" id="{1AC00488-C136-E542-A5E9-C04A0F6DEF19}"/>
              </a:ext>
            </a:extLst>
          </p:cNvPr>
          <p:cNvSpPr>
            <a:spLocks noGrp="1"/>
          </p:cNvSpPr>
          <p:nvPr>
            <p:ph idx="1"/>
          </p:nvPr>
        </p:nvSpPr>
        <p:spPr>
          <a:xfrm>
            <a:off x="670248" y="2060848"/>
            <a:ext cx="7585992" cy="3017520"/>
          </a:xfrm>
        </p:spPr>
        <p:txBody>
          <a:bodyPr>
            <a:normAutofit/>
          </a:bodyPr>
          <a:lstStyle/>
          <a:p>
            <a:pPr marL="0" indent="0">
              <a:buNone/>
            </a:pPr>
            <a:r>
              <a:rPr lang="en-GB" sz="2400" dirty="0">
                <a:latin typeface="Gill Sans MT" panose="020B0502020104020203" pitchFamily="34" charset="0"/>
              </a:rPr>
              <a:t>Does this seem familiar to you?</a:t>
            </a:r>
          </a:p>
          <a:p>
            <a:pPr marL="0" indent="0">
              <a:buNone/>
            </a:pPr>
            <a:endParaRPr lang="en-GB" sz="2400" dirty="0">
              <a:latin typeface="Gill Sans MT" panose="020B0502020104020203" pitchFamily="34" charset="0"/>
            </a:endParaRPr>
          </a:p>
          <a:p>
            <a:pPr marL="0" indent="0">
              <a:buNone/>
            </a:pPr>
            <a:r>
              <a:rPr lang="en-GB" sz="2400" dirty="0">
                <a:latin typeface="Gill Sans MT" panose="020B0502020104020203" pitchFamily="34" charset="0"/>
                <a:hlinkClick r:id="rId3"/>
              </a:rPr>
              <a:t>Tech Control</a:t>
            </a:r>
            <a:endParaRPr lang="en-GB" sz="2400" dirty="0">
              <a:latin typeface="Gill Sans MT" panose="020B0502020104020203" pitchFamily="34" charset="0"/>
            </a:endParaRPr>
          </a:p>
          <a:p>
            <a:pPr marL="0" indent="0">
              <a:buNone/>
            </a:pPr>
            <a:endParaRPr lang="en-GB" sz="2400" dirty="0">
              <a:latin typeface="Gill Sans MT" panose="020B0502020104020203" pitchFamily="34" charset="0"/>
            </a:endParaRPr>
          </a:p>
          <a:p>
            <a:pPr marL="0" indent="0">
              <a:buNone/>
            </a:pPr>
            <a:r>
              <a:rPr lang="en-GB" sz="2400" dirty="0">
                <a:latin typeface="Gill Sans MT" panose="020B0502020104020203" pitchFamily="34" charset="0"/>
              </a:rPr>
              <a:t>Be honest – how much time do you spend on your ‘phone? Is it a distraction when you’re supposed to be working? </a:t>
            </a:r>
          </a:p>
          <a:p>
            <a:endParaRPr lang="en-GB" sz="2400" dirty="0">
              <a:latin typeface="Gill Sans MT" panose="020B0502020104020203" pitchFamily="34" charset="0"/>
            </a:endParaRPr>
          </a:p>
          <a:p>
            <a:pPr marL="0" indent="0">
              <a:buNone/>
            </a:pPr>
            <a:endParaRPr lang="en-GB" sz="2400" dirty="0">
              <a:solidFill>
                <a:srgbClr val="FF0000"/>
              </a:solidFill>
              <a:latin typeface="Gill Sans MT" panose="020B0502020104020203" pitchFamily="34" charset="0"/>
            </a:endParaRPr>
          </a:p>
          <a:p>
            <a:pPr marL="0" indent="0">
              <a:buNone/>
            </a:pPr>
            <a:endParaRPr lang="en-GB" sz="2400" dirty="0">
              <a:latin typeface="Gill Sans MT" panose="020B0502020104020203" pitchFamily="34" charset="0"/>
            </a:endParaRPr>
          </a:p>
          <a:p>
            <a:pPr marL="0" indent="0">
              <a:buNone/>
            </a:pPr>
            <a:endParaRPr lang="en-GB" sz="2400" dirty="0">
              <a:latin typeface="Gill Sans MT" panose="020B0502020104020203" pitchFamily="34" charset="0"/>
            </a:endParaRPr>
          </a:p>
        </p:txBody>
      </p:sp>
      <p:pic>
        <p:nvPicPr>
          <p:cNvPr id="5" name="Picture 4">
            <a:extLst>
              <a:ext uri="{FF2B5EF4-FFF2-40B4-BE49-F238E27FC236}">
                <a16:creationId xmlns:a16="http://schemas.microsoft.com/office/drawing/2014/main" id="{8A29681A-1A2A-4716-8B9F-FCD2D7624524}"/>
              </a:ext>
            </a:extLst>
          </p:cNvPr>
          <p:cNvPicPr>
            <a:picLocks noChangeAspect="1"/>
          </p:cNvPicPr>
          <p:nvPr/>
        </p:nvPicPr>
        <p:blipFill>
          <a:blip r:embed="rId4"/>
          <a:stretch>
            <a:fillRect/>
          </a:stretch>
        </p:blipFill>
        <p:spPr>
          <a:xfrm>
            <a:off x="8256240" y="2060848"/>
            <a:ext cx="3115759" cy="3690724"/>
          </a:xfrm>
          <a:prstGeom prst="rect">
            <a:avLst/>
          </a:prstGeom>
        </p:spPr>
      </p:pic>
    </p:spTree>
    <p:extLst>
      <p:ext uri="{BB962C8B-B14F-4D97-AF65-F5344CB8AC3E}">
        <p14:creationId xmlns:p14="http://schemas.microsoft.com/office/powerpoint/2010/main" val="57426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809" y="1124744"/>
            <a:ext cx="10458106" cy="2677656"/>
          </a:xfrm>
          <a:prstGeom prst="rect">
            <a:avLst/>
          </a:prstGeom>
          <a:noFill/>
        </p:spPr>
        <p:txBody>
          <a:bodyPr wrap="square" rtlCol="0">
            <a:spAutoFit/>
          </a:bodyPr>
          <a:lstStyle/>
          <a:p>
            <a:r>
              <a:rPr lang="en-GB" sz="2400" dirty="0" smtClean="0">
                <a:latin typeface="Gill Sans MT" panose="020B0502020104020203" pitchFamily="34" charset="0"/>
              </a:rPr>
              <a:t>What steps could you take to become a successful student?</a:t>
            </a:r>
          </a:p>
          <a:p>
            <a:endParaRPr lang="en-GB" sz="2400" dirty="0">
              <a:latin typeface="Gill Sans MT" panose="020B0502020104020203" pitchFamily="34" charset="0"/>
            </a:endParaRPr>
          </a:p>
          <a:p>
            <a:r>
              <a:rPr lang="en-GB" sz="2400" dirty="0" smtClean="0">
                <a:latin typeface="Gill Sans MT" panose="020B0502020104020203" pitchFamily="34" charset="0"/>
              </a:rPr>
              <a:t>These do not need to be big changes, as starting with small, more realistic changes will help you more in the end</a:t>
            </a:r>
          </a:p>
          <a:p>
            <a:endParaRPr lang="en-GB" sz="2400" dirty="0">
              <a:latin typeface="Gill Sans MT" panose="020B0502020104020203" pitchFamily="34" charset="0"/>
            </a:endParaRPr>
          </a:p>
          <a:p>
            <a:r>
              <a:rPr lang="en-GB" sz="2400" dirty="0" smtClean="0">
                <a:latin typeface="Gill Sans MT" panose="020B0502020104020203" pitchFamily="34" charset="0"/>
              </a:rPr>
              <a:t>Write a letter to yourself for the end of year 13, write down the things you hope you will achieve and the positive changes you hope to make</a:t>
            </a:r>
            <a:endParaRPr lang="en-GB" sz="2400" dirty="0">
              <a:latin typeface="Gill Sans MT" panose="020B05020201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088" y="3888050"/>
            <a:ext cx="4383810" cy="2465893"/>
          </a:xfrm>
          <a:prstGeom prst="rect">
            <a:avLst/>
          </a:prstGeom>
        </p:spPr>
      </p:pic>
    </p:spTree>
    <p:extLst>
      <p:ext uri="{BB962C8B-B14F-4D97-AF65-F5344CB8AC3E}">
        <p14:creationId xmlns:p14="http://schemas.microsoft.com/office/powerpoint/2010/main" val="246279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43472" y="836712"/>
            <a:ext cx="8352928" cy="1938992"/>
          </a:xfrm>
          <a:prstGeom prst="rect">
            <a:avLst/>
          </a:prstGeom>
          <a:noFill/>
        </p:spPr>
        <p:txBody>
          <a:bodyPr wrap="square" rtlCol="0">
            <a:spAutoFit/>
          </a:bodyPr>
          <a:lstStyle/>
          <a:p>
            <a:r>
              <a:rPr lang="en-GB" sz="2400" dirty="0">
                <a:latin typeface="Gill Sans MT" panose="020B0502020104020203" pitchFamily="34" charset="0"/>
              </a:rPr>
              <a:t>There is no one size fits all answer in how to be a successful student, but everyone needs to start somewhere. </a:t>
            </a:r>
          </a:p>
          <a:p>
            <a:endParaRPr lang="en-GB" sz="2400" dirty="0">
              <a:latin typeface="Gill Sans MT" panose="020B0502020104020203" pitchFamily="34" charset="0"/>
            </a:endParaRPr>
          </a:p>
          <a:p>
            <a:r>
              <a:rPr lang="en-GB" sz="2400" dirty="0">
                <a:latin typeface="Gill Sans MT" panose="020B0502020104020203" pitchFamily="34" charset="0"/>
              </a:rPr>
              <a:t>There will be moments of difficulty and there will be moments of success. Use these moments and learn from them</a:t>
            </a:r>
            <a:endParaRPr lang="en-GB" sz="2400" dirty="0">
              <a:latin typeface="Gill Sans MT" panose="020B0502020104020203" pitchFamily="34" charset="0"/>
            </a:endParaRPr>
          </a:p>
        </p:txBody>
      </p:sp>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3767" y="3284984"/>
            <a:ext cx="2648818" cy="2648818"/>
          </a:xfrm>
          <a:prstGeom prst="rect">
            <a:avLst/>
          </a:prstGeom>
        </p:spPr>
      </p:pic>
      <p:sp>
        <p:nvSpPr>
          <p:cNvPr id="9" name="Rectangle 8"/>
          <p:cNvSpPr/>
          <p:nvPr/>
        </p:nvSpPr>
        <p:spPr>
          <a:xfrm>
            <a:off x="1991544" y="3645024"/>
            <a:ext cx="4608512" cy="194421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Watch the talk from Michelle Obama and the importance she places on education and overcoming the obstacles that will be placed in your way</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27448" y="1105503"/>
            <a:ext cx="4680520" cy="43204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070C0"/>
                </a:solidFill>
                <a:latin typeface="Gill Sans MT" panose="020B0502020104020203" pitchFamily="34" charset="0"/>
              </a:rPr>
              <a:t>What obstacles do you have?</a:t>
            </a:r>
            <a:endParaRPr lang="en-US" sz="2400" b="1" dirty="0">
              <a:solidFill>
                <a:srgbClr val="0070C0"/>
              </a:solidFill>
              <a:latin typeface="Gill Sans MT" panose="020B05020201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666" y="427730"/>
            <a:ext cx="3377952" cy="1846614"/>
          </a:xfrm>
          <a:prstGeom prst="rect">
            <a:avLst/>
          </a:prstGeom>
        </p:spPr>
      </p:pic>
      <p:sp>
        <p:nvSpPr>
          <p:cNvPr id="4" name="Title 1"/>
          <p:cNvSpPr txBox="1">
            <a:spLocks/>
          </p:cNvSpPr>
          <p:nvPr/>
        </p:nvSpPr>
        <p:spPr>
          <a:xfrm>
            <a:off x="3131154" y="2585554"/>
            <a:ext cx="3876511" cy="43204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70C0"/>
                </a:solidFill>
                <a:latin typeface="Gill Sans MT" panose="020B0502020104020203" pitchFamily="34" charset="0"/>
              </a:rPr>
              <a:t>Time management?</a:t>
            </a:r>
            <a:endParaRPr lang="en-US" sz="2000" b="1" dirty="0">
              <a:solidFill>
                <a:srgbClr val="0070C0"/>
              </a:solidFill>
              <a:latin typeface="Gill Sans MT" panose="020B0502020104020203" pitchFamily="34" charset="0"/>
            </a:endParaRPr>
          </a:p>
        </p:txBody>
      </p:sp>
      <p:sp>
        <p:nvSpPr>
          <p:cNvPr id="5" name="Title 1"/>
          <p:cNvSpPr txBox="1">
            <a:spLocks/>
          </p:cNvSpPr>
          <p:nvPr/>
        </p:nvSpPr>
        <p:spPr>
          <a:xfrm>
            <a:off x="7155218" y="3431551"/>
            <a:ext cx="3600400" cy="43204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000" b="1" dirty="0">
                <a:solidFill>
                  <a:srgbClr val="0070C0"/>
                </a:solidFill>
                <a:latin typeface="Gill Sans MT" panose="020B0502020104020203" pitchFamily="34" charset="0"/>
              </a:rPr>
              <a:t>Working with others?</a:t>
            </a:r>
            <a:endParaRPr lang="en-US" sz="2000" b="1" dirty="0">
              <a:solidFill>
                <a:srgbClr val="0070C0"/>
              </a:solidFill>
              <a:latin typeface="Gill Sans MT" panose="020B0502020104020203" pitchFamily="34" charset="0"/>
            </a:endParaRPr>
          </a:p>
        </p:txBody>
      </p:sp>
      <p:sp>
        <p:nvSpPr>
          <p:cNvPr id="6" name="Title 1"/>
          <p:cNvSpPr txBox="1">
            <a:spLocks/>
          </p:cNvSpPr>
          <p:nvPr/>
        </p:nvSpPr>
        <p:spPr>
          <a:xfrm>
            <a:off x="1656745" y="3953820"/>
            <a:ext cx="4116377" cy="43204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70C0"/>
                </a:solidFill>
                <a:latin typeface="Gill Sans MT" panose="020B0502020104020203" pitchFamily="34" charset="0"/>
              </a:rPr>
              <a:t>Meeting deadlines?</a:t>
            </a:r>
            <a:endParaRPr lang="en-US" sz="2000" b="1" dirty="0">
              <a:solidFill>
                <a:srgbClr val="0070C0"/>
              </a:solidFill>
              <a:latin typeface="Gill Sans MT" panose="020B0502020104020203" pitchFamily="34" charset="0"/>
            </a:endParaRPr>
          </a:p>
        </p:txBody>
      </p:sp>
      <p:sp>
        <p:nvSpPr>
          <p:cNvPr id="7" name="Title 1"/>
          <p:cNvSpPr txBox="1">
            <a:spLocks/>
          </p:cNvSpPr>
          <p:nvPr/>
        </p:nvSpPr>
        <p:spPr>
          <a:xfrm>
            <a:off x="5575979" y="4720123"/>
            <a:ext cx="4116377" cy="43204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70C0"/>
                </a:solidFill>
                <a:latin typeface="Gill Sans MT" panose="020B0502020104020203" pitchFamily="34" charset="0"/>
              </a:rPr>
              <a:t>Believing in yourself?</a:t>
            </a:r>
            <a:endParaRPr lang="en-US" sz="2000" b="1" dirty="0">
              <a:solidFill>
                <a:srgbClr val="0070C0"/>
              </a:solidFill>
              <a:latin typeface="Gill Sans MT" panose="020B0502020104020203" pitchFamily="34" charset="0"/>
            </a:endParaRPr>
          </a:p>
        </p:txBody>
      </p:sp>
      <p:sp>
        <p:nvSpPr>
          <p:cNvPr id="8" name="Title 1"/>
          <p:cNvSpPr txBox="1">
            <a:spLocks/>
          </p:cNvSpPr>
          <p:nvPr/>
        </p:nvSpPr>
        <p:spPr>
          <a:xfrm>
            <a:off x="1991545" y="5661249"/>
            <a:ext cx="8202489" cy="78208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000" b="1" dirty="0">
                <a:latin typeface="Gill Sans MT" panose="020B0502020104020203" pitchFamily="34" charset="0"/>
              </a:rPr>
              <a:t>This session is about giving you tips and advice on how to overcome some of your obstacles</a:t>
            </a:r>
            <a:endParaRPr lang="en-US" sz="2000" b="1" dirty="0">
              <a:latin typeface="Gill Sans MT" panose="020B0502020104020203" pitchFamily="34" charset="0"/>
            </a:endParaRPr>
          </a:p>
        </p:txBody>
      </p:sp>
    </p:spTree>
    <p:extLst>
      <p:ext uri="{BB962C8B-B14F-4D97-AF65-F5344CB8AC3E}">
        <p14:creationId xmlns:p14="http://schemas.microsoft.com/office/powerpoint/2010/main" val="178511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102599"/>
            <a:ext cx="8229600" cy="1143000"/>
          </a:xfrm>
        </p:spPr>
        <p:txBody>
          <a:bodyPr>
            <a:normAutofit/>
          </a:bodyPr>
          <a:lstStyle/>
          <a:p>
            <a:pPr algn="l"/>
            <a:r>
              <a:rPr lang="en-US" sz="3200" b="1" dirty="0">
                <a:latin typeface="Gill Sans MT" panose="020B0502020104020203" pitchFamily="34" charset="0"/>
              </a:rPr>
              <a:t>How good is your time management?</a:t>
            </a:r>
            <a:endParaRPr lang="en-US" sz="3200" b="1" dirty="0">
              <a:latin typeface="Gill Sans MT" panose="020B0502020104020203" pitchFamily="34" charset="0"/>
            </a:endParaRPr>
          </a:p>
        </p:txBody>
      </p:sp>
      <p:sp>
        <p:nvSpPr>
          <p:cNvPr id="3" name="Content Placeholder 2"/>
          <p:cNvSpPr>
            <a:spLocks noGrp="1"/>
          </p:cNvSpPr>
          <p:nvPr>
            <p:ph idx="1"/>
          </p:nvPr>
        </p:nvSpPr>
        <p:spPr>
          <a:xfrm>
            <a:off x="1665410" y="1245599"/>
            <a:ext cx="9040692" cy="5103232"/>
          </a:xfrm>
        </p:spPr>
        <p:txBody>
          <a:bodyPr>
            <a:normAutofit/>
          </a:bodyPr>
          <a:lstStyle/>
          <a:p>
            <a:pPr>
              <a:lnSpc>
                <a:spcPct val="150000"/>
              </a:lnSpc>
            </a:pPr>
            <a:r>
              <a:rPr lang="en-US" sz="2000" dirty="0">
                <a:latin typeface="Gill Sans MT" panose="020B0502020104020203" pitchFamily="34" charset="0"/>
              </a:rPr>
              <a:t>How often do you find yourself running out of time? </a:t>
            </a:r>
          </a:p>
          <a:p>
            <a:pPr>
              <a:lnSpc>
                <a:spcPct val="150000"/>
              </a:lnSpc>
            </a:pPr>
            <a:r>
              <a:rPr lang="en-US" sz="2000" dirty="0">
                <a:latin typeface="Gill Sans MT" panose="020B0502020104020203" pitchFamily="34" charset="0"/>
              </a:rPr>
              <a:t>When you know how to manage your time you can gain control. </a:t>
            </a:r>
          </a:p>
          <a:p>
            <a:pPr marL="0" indent="0">
              <a:lnSpc>
                <a:spcPct val="150000"/>
              </a:lnSpc>
              <a:buNone/>
            </a:pPr>
            <a:r>
              <a:rPr lang="en-US" sz="2000" dirty="0">
                <a:latin typeface="Gill Sans MT" panose="020B0502020104020203" pitchFamily="34" charset="0"/>
              </a:rPr>
              <a:t>Watch the following TED talk from Laura </a:t>
            </a:r>
            <a:r>
              <a:rPr lang="en-US" sz="2000" dirty="0" err="1">
                <a:latin typeface="Gill Sans MT" panose="020B0502020104020203" pitchFamily="34" charset="0"/>
              </a:rPr>
              <a:t>Vanderkam</a:t>
            </a:r>
            <a:r>
              <a:rPr lang="en-US" sz="2000" dirty="0">
                <a:latin typeface="Gill Sans MT" panose="020B0502020104020203" pitchFamily="34" charset="0"/>
              </a:rPr>
              <a:t> ‘How to gain control of your free time’. </a:t>
            </a:r>
          </a:p>
          <a:p>
            <a:pPr marL="0" indent="0">
              <a:lnSpc>
                <a:spcPct val="150000"/>
              </a:lnSpc>
              <a:buNone/>
            </a:pPr>
            <a:endParaRPr lang="en-US" sz="2000" dirty="0">
              <a:latin typeface="Gill Sans MT" panose="020B0502020104020203" pitchFamily="34" charset="0"/>
            </a:endParaRPr>
          </a:p>
          <a:p>
            <a:pPr marL="0" indent="0">
              <a:lnSpc>
                <a:spcPct val="150000"/>
              </a:lnSpc>
              <a:buNone/>
            </a:pPr>
            <a:endParaRPr lang="en-US" sz="2000" dirty="0">
              <a:latin typeface="Gill Sans MT" panose="020B0502020104020203" pitchFamily="34" charset="0"/>
            </a:endParaRPr>
          </a:p>
          <a:p>
            <a:pPr marL="0" indent="0">
              <a:lnSpc>
                <a:spcPct val="150000"/>
              </a:lnSpc>
              <a:buNone/>
            </a:pPr>
            <a:endParaRPr lang="en-US" sz="2000" dirty="0">
              <a:latin typeface="Gill Sans MT" panose="020B0502020104020203" pitchFamily="34" charset="0"/>
            </a:endParaRPr>
          </a:p>
          <a:p>
            <a:pPr marL="0" indent="0">
              <a:lnSpc>
                <a:spcPct val="150000"/>
              </a:lnSpc>
              <a:buNone/>
            </a:pPr>
            <a:r>
              <a:rPr lang="en-US" sz="2000" dirty="0">
                <a:latin typeface="Gill Sans MT" panose="020B0502020104020203" pitchFamily="34" charset="0"/>
              </a:rPr>
              <a:t>What would you put into each of the three category lists?</a:t>
            </a:r>
          </a:p>
          <a:p>
            <a:pPr marL="0" indent="0">
              <a:lnSpc>
                <a:spcPct val="150000"/>
              </a:lnSpc>
              <a:buNone/>
            </a:pPr>
            <a:r>
              <a:rPr lang="en-US" sz="2000" dirty="0">
                <a:latin typeface="Gill Sans MT" panose="020B0502020104020203" pitchFamily="34" charset="0"/>
              </a:rPr>
              <a:t>How is the TED talk relevant to being successful in sixth form?</a:t>
            </a:r>
          </a:p>
          <a:p>
            <a:pPr marL="0" indent="0">
              <a:lnSpc>
                <a:spcPct val="150000"/>
              </a:lnSpc>
              <a:buNone/>
            </a:pPr>
            <a:endParaRPr lang="en-US" sz="2000" dirty="0">
              <a:latin typeface="Gill Sans MT" panose="020B0502020104020203" pitchFamily="34" charset="0"/>
            </a:endParaRPr>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808" y="3032161"/>
            <a:ext cx="3635896" cy="16285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220250"/>
            <a:ext cx="7272808" cy="1143000"/>
          </a:xfrm>
          <a:solidFill>
            <a:schemeClr val="bg1">
              <a:lumMod val="85000"/>
            </a:schemeClr>
          </a:solidFill>
        </p:spPr>
        <p:txBody>
          <a:bodyPr>
            <a:noAutofit/>
          </a:bodyPr>
          <a:lstStyle/>
          <a:p>
            <a:pPr algn="l"/>
            <a:r>
              <a:rPr lang="en-US" sz="2400" b="1" dirty="0">
                <a:latin typeface="Gill Sans MT" panose="020B0502020104020203" pitchFamily="34" charset="0"/>
              </a:rPr>
              <a:t>The Importance of time management and failure to use time…</a:t>
            </a:r>
            <a:endParaRPr lang="en-US" sz="2400" b="1" dirty="0">
              <a:latin typeface="Gill Sans MT" panose="020B0502020104020203" pitchFamily="34" charset="0"/>
            </a:endParaRPr>
          </a:p>
        </p:txBody>
      </p:sp>
      <p:sp>
        <p:nvSpPr>
          <p:cNvPr id="3" name="Content Placeholder 2"/>
          <p:cNvSpPr>
            <a:spLocks noGrp="1"/>
          </p:cNvSpPr>
          <p:nvPr>
            <p:ph idx="1"/>
          </p:nvPr>
        </p:nvSpPr>
        <p:spPr>
          <a:xfrm>
            <a:off x="1755422" y="1417638"/>
            <a:ext cx="5554960" cy="2188840"/>
          </a:xfrm>
        </p:spPr>
        <p:txBody>
          <a:bodyPr>
            <a:normAutofit/>
          </a:bodyPr>
          <a:lstStyle/>
          <a:p>
            <a:pPr>
              <a:buClr>
                <a:srgbClr val="FF0000"/>
              </a:buClr>
              <a:buFont typeface="Gill Sans MT" panose="020B0502020104020203" pitchFamily="34" charset="0"/>
              <a:buChar char="x"/>
            </a:pPr>
            <a:r>
              <a:rPr lang="en-US" sz="2000" dirty="0">
                <a:latin typeface="Gill Sans MT" panose="020B0502020104020203" pitchFamily="34" charset="0"/>
              </a:rPr>
              <a:t>Work out of control, behind on assignments</a:t>
            </a:r>
          </a:p>
          <a:p>
            <a:pPr>
              <a:buClr>
                <a:srgbClr val="FF0000"/>
              </a:buClr>
              <a:buFont typeface="Gill Sans MT" panose="020B0502020104020203" pitchFamily="34" charset="0"/>
              <a:buChar char="x"/>
            </a:pPr>
            <a:r>
              <a:rPr lang="en-US" sz="2000" dirty="0">
                <a:latin typeface="Gill Sans MT" panose="020B0502020104020203" pitchFamily="34" charset="0"/>
              </a:rPr>
              <a:t>Total paralysis, cant get started with studies</a:t>
            </a:r>
          </a:p>
          <a:p>
            <a:pPr>
              <a:buClr>
                <a:srgbClr val="FF0000"/>
              </a:buClr>
              <a:buFont typeface="Gill Sans MT" panose="020B0502020104020203" pitchFamily="34" charset="0"/>
              <a:buChar char="x"/>
            </a:pPr>
            <a:r>
              <a:rPr lang="en-US" sz="2000" dirty="0">
                <a:latin typeface="Gill Sans MT" panose="020B0502020104020203" pitchFamily="34" charset="0"/>
              </a:rPr>
              <a:t>Inefficient study, long hours but little effect</a:t>
            </a:r>
          </a:p>
          <a:p>
            <a:pPr>
              <a:buClr>
                <a:srgbClr val="FF0000"/>
              </a:buClr>
              <a:buFont typeface="Gill Sans MT" panose="020B0502020104020203" pitchFamily="34" charset="0"/>
              <a:buChar char="x"/>
            </a:pPr>
            <a:r>
              <a:rPr lang="en-US" sz="2000" dirty="0">
                <a:latin typeface="Gill Sans MT" panose="020B0502020104020203" pitchFamily="34" charset="0"/>
              </a:rPr>
              <a:t>P</a:t>
            </a:r>
            <a:r>
              <a:rPr lang="en-US" sz="2000" dirty="0">
                <a:latin typeface="Gill Sans MT" panose="020B0502020104020203" pitchFamily="34" charset="0"/>
              </a:rPr>
              <a:t>rocrastination</a:t>
            </a:r>
            <a:endParaRPr lang="en-US" sz="2000" dirty="0">
              <a:latin typeface="Gill Sans MT" panose="020B0502020104020203" pitchFamily="34" charset="0"/>
            </a:endParaRPr>
          </a:p>
        </p:txBody>
      </p:sp>
      <p:sp>
        <p:nvSpPr>
          <p:cNvPr id="6" name="Title 1"/>
          <p:cNvSpPr txBox="1">
            <a:spLocks/>
          </p:cNvSpPr>
          <p:nvPr/>
        </p:nvSpPr>
        <p:spPr>
          <a:xfrm>
            <a:off x="4871864" y="2914082"/>
            <a:ext cx="6269868" cy="826070"/>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dirty="0">
                <a:latin typeface="Gill Sans MT" panose="020B0502020104020203" pitchFamily="34" charset="0"/>
              </a:rPr>
              <a:t>The advantages of good time management</a:t>
            </a:r>
            <a:endParaRPr lang="en-US" sz="2400" b="1" dirty="0">
              <a:latin typeface="Gill Sans MT" panose="020B0502020104020203" pitchFamily="34" charset="0"/>
            </a:endParaRPr>
          </a:p>
        </p:txBody>
      </p:sp>
      <p:sp>
        <p:nvSpPr>
          <p:cNvPr id="7" name="Rectangle 6"/>
          <p:cNvSpPr/>
          <p:nvPr/>
        </p:nvSpPr>
        <p:spPr>
          <a:xfrm>
            <a:off x="5849652" y="3928217"/>
            <a:ext cx="4572000" cy="2554545"/>
          </a:xfrm>
          <a:prstGeom prst="rect">
            <a:avLst/>
          </a:prstGeom>
        </p:spPr>
        <p:txBody>
          <a:bodyPr>
            <a:spAutoFit/>
          </a:bodyPr>
          <a:lstStyle/>
          <a:p>
            <a:pPr marL="342900" indent="-342900" algn="r">
              <a:buClr>
                <a:srgbClr val="00B050"/>
              </a:buClr>
              <a:buFont typeface="Wingdings" panose="05000000000000000000" pitchFamily="2" charset="2"/>
              <a:buChar char="ü"/>
            </a:pPr>
            <a:r>
              <a:rPr lang="en-US" sz="2000" dirty="0">
                <a:latin typeface="Gill Sans MT" panose="020B0502020104020203" pitchFamily="34" charset="0"/>
              </a:rPr>
              <a:t>Increased effectiveness</a:t>
            </a:r>
          </a:p>
          <a:p>
            <a:pPr marL="342900" indent="-342900" algn="r">
              <a:buClr>
                <a:srgbClr val="00B050"/>
              </a:buClr>
              <a:buFont typeface="Wingdings" panose="05000000000000000000" pitchFamily="2" charset="2"/>
              <a:buChar char="ü"/>
            </a:pPr>
            <a:r>
              <a:rPr lang="en-US" sz="2000" dirty="0">
                <a:latin typeface="Gill Sans MT" panose="020B0502020104020203" pitchFamily="34" charset="0"/>
              </a:rPr>
              <a:t>Increased </a:t>
            </a:r>
            <a:r>
              <a:rPr lang="en-US" sz="2000" dirty="0">
                <a:latin typeface="Gill Sans MT" panose="020B0502020104020203" pitchFamily="34" charset="0"/>
              </a:rPr>
              <a:t>efficiency/Saves </a:t>
            </a:r>
            <a:r>
              <a:rPr lang="en-US" sz="2000" dirty="0">
                <a:latin typeface="Gill Sans MT" panose="020B0502020104020203" pitchFamily="34" charset="0"/>
              </a:rPr>
              <a:t>time</a:t>
            </a:r>
          </a:p>
          <a:p>
            <a:pPr marL="342900" indent="-342900" algn="r">
              <a:buClr>
                <a:srgbClr val="00B050"/>
              </a:buClr>
              <a:buFont typeface="Wingdings" panose="05000000000000000000" pitchFamily="2" charset="2"/>
              <a:buChar char="ü"/>
            </a:pPr>
            <a:r>
              <a:rPr lang="en-US" sz="2000" dirty="0">
                <a:latin typeface="Gill Sans MT" panose="020B0502020104020203" pitchFamily="34" charset="0"/>
              </a:rPr>
              <a:t>Prevents </a:t>
            </a:r>
            <a:r>
              <a:rPr lang="en-US" sz="2000" dirty="0">
                <a:latin typeface="Gill Sans MT" panose="020B0502020104020203" pitchFamily="34" charset="0"/>
              </a:rPr>
              <a:t>stress/Reduces </a:t>
            </a:r>
            <a:r>
              <a:rPr lang="en-US" sz="2000" dirty="0">
                <a:latin typeface="Gill Sans MT" panose="020B0502020104020203" pitchFamily="34" charset="0"/>
              </a:rPr>
              <a:t>anxiety</a:t>
            </a:r>
          </a:p>
          <a:p>
            <a:pPr marL="342900" indent="-342900" algn="r">
              <a:buClr>
                <a:srgbClr val="00B050"/>
              </a:buClr>
              <a:buFont typeface="Wingdings" panose="05000000000000000000" pitchFamily="2" charset="2"/>
              <a:buChar char="ü"/>
            </a:pPr>
            <a:r>
              <a:rPr lang="en-US" sz="2000" dirty="0">
                <a:latin typeface="Gill Sans MT" panose="020B0502020104020203" pitchFamily="34" charset="0"/>
              </a:rPr>
              <a:t>Motivates and initiates</a:t>
            </a:r>
          </a:p>
          <a:p>
            <a:pPr marL="342900" indent="-342900" algn="r">
              <a:buClr>
                <a:srgbClr val="00B050"/>
              </a:buClr>
              <a:buFont typeface="Wingdings" panose="05000000000000000000" pitchFamily="2" charset="2"/>
              <a:buChar char="ü"/>
            </a:pPr>
            <a:r>
              <a:rPr lang="en-US" sz="2000" dirty="0">
                <a:latin typeface="Gill Sans MT" panose="020B0502020104020203" pitchFamily="34" charset="0"/>
              </a:rPr>
              <a:t>Reduces avoidance of tasks</a:t>
            </a:r>
          </a:p>
          <a:p>
            <a:pPr marL="342900" indent="-342900" algn="r">
              <a:buClr>
                <a:srgbClr val="00B050"/>
              </a:buClr>
              <a:buFont typeface="Wingdings" panose="05000000000000000000" pitchFamily="2" charset="2"/>
              <a:buChar char="ü"/>
            </a:pPr>
            <a:r>
              <a:rPr lang="en-US" sz="2000" dirty="0">
                <a:latin typeface="Gill Sans MT" panose="020B0502020104020203" pitchFamily="34" charset="0"/>
              </a:rPr>
              <a:t>Allows review and reflection</a:t>
            </a:r>
          </a:p>
          <a:p>
            <a:pPr marL="342900" indent="-342900" algn="r">
              <a:buClr>
                <a:srgbClr val="00B050"/>
              </a:buClr>
              <a:buFont typeface="Wingdings" panose="05000000000000000000" pitchFamily="2" charset="2"/>
              <a:buChar char="ü"/>
            </a:pPr>
            <a:r>
              <a:rPr lang="en-US" sz="2000" dirty="0">
                <a:latin typeface="Gill Sans MT" panose="020B0502020104020203" pitchFamily="34" charset="0"/>
              </a:rPr>
              <a:t>Eliminates cramming</a:t>
            </a:r>
          </a:p>
          <a:p>
            <a:pPr marL="342900" indent="-342900" algn="r">
              <a:buClr>
                <a:srgbClr val="00B050"/>
              </a:buClr>
              <a:buFont typeface="Wingdings" panose="05000000000000000000" pitchFamily="2" charset="2"/>
              <a:buChar char="ü"/>
            </a:pPr>
            <a:r>
              <a:rPr lang="en-US" sz="2000" dirty="0">
                <a:latin typeface="Gill Sans MT" panose="020B0502020104020203" pitchFamily="34" charset="0"/>
              </a:rPr>
              <a:t>A more balanced life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291" y="3873826"/>
            <a:ext cx="3994986" cy="26633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96200" y="4036676"/>
            <a:ext cx="3547862" cy="2456213"/>
          </a:xfrm>
          <a:prstGeom prst="rect">
            <a:avLst/>
          </a:prstGeom>
        </p:spPr>
      </p:pic>
      <p:sp>
        <p:nvSpPr>
          <p:cNvPr id="2" name="Title 1"/>
          <p:cNvSpPr>
            <a:spLocks noGrp="1"/>
          </p:cNvSpPr>
          <p:nvPr>
            <p:ph type="title"/>
          </p:nvPr>
        </p:nvSpPr>
        <p:spPr>
          <a:xfrm>
            <a:off x="407368" y="274638"/>
            <a:ext cx="8568952" cy="562074"/>
          </a:xfrm>
          <a:solidFill>
            <a:schemeClr val="bg1">
              <a:lumMod val="85000"/>
            </a:schemeClr>
          </a:solidFill>
        </p:spPr>
        <p:txBody>
          <a:bodyPr>
            <a:normAutofit/>
          </a:bodyPr>
          <a:lstStyle/>
          <a:p>
            <a:pPr algn="l"/>
            <a:r>
              <a:rPr lang="en-US" sz="2800" b="1" dirty="0">
                <a:latin typeface="Gill Sans MT" panose="020B0502020104020203" pitchFamily="34" charset="0"/>
              </a:rPr>
              <a:t>Other Time Management Tools</a:t>
            </a:r>
            <a:endParaRPr lang="en-US" sz="2800" b="1" dirty="0">
              <a:latin typeface="Gill Sans MT" panose="020B0502020104020203" pitchFamily="34" charset="0"/>
            </a:endParaRPr>
          </a:p>
        </p:txBody>
      </p:sp>
      <p:sp>
        <p:nvSpPr>
          <p:cNvPr id="3" name="Content Placeholder 2"/>
          <p:cNvSpPr>
            <a:spLocks noGrp="1"/>
          </p:cNvSpPr>
          <p:nvPr>
            <p:ph idx="1"/>
          </p:nvPr>
        </p:nvSpPr>
        <p:spPr>
          <a:xfrm>
            <a:off x="407368" y="1196752"/>
            <a:ext cx="8686800" cy="5440362"/>
          </a:xfrm>
        </p:spPr>
        <p:txBody>
          <a:bodyPr>
            <a:noAutofit/>
          </a:bodyPr>
          <a:lstStyle/>
          <a:p>
            <a:r>
              <a:rPr lang="en-US" sz="2400" dirty="0"/>
              <a:t>Know your strengths and weaknesses</a:t>
            </a:r>
          </a:p>
          <a:p>
            <a:r>
              <a:rPr lang="en-US" sz="2400" dirty="0"/>
              <a:t>Know what is required of you</a:t>
            </a:r>
          </a:p>
          <a:p>
            <a:r>
              <a:rPr lang="en-US" sz="2400" dirty="0"/>
              <a:t>Work with your natural body rhythms and patterns</a:t>
            </a:r>
          </a:p>
          <a:p>
            <a:r>
              <a:rPr lang="en-US" sz="2400" dirty="0"/>
              <a:t>Allow for the unexpected</a:t>
            </a:r>
          </a:p>
          <a:p>
            <a:r>
              <a:rPr lang="en-US" sz="2400" dirty="0"/>
              <a:t>Think of yourself as ‘high powered worker’, (the average full time workload is 40 hours a week, transfer this to your weeks plan)</a:t>
            </a:r>
          </a:p>
          <a:p>
            <a:r>
              <a:rPr lang="en-US" sz="2400" dirty="0"/>
              <a:t>Allot particular hour blocks for particular tasks</a:t>
            </a:r>
          </a:p>
          <a:p>
            <a:r>
              <a:rPr lang="en-US" sz="2400" dirty="0"/>
              <a:t>Plan your reading time</a:t>
            </a:r>
          </a:p>
          <a:p>
            <a:r>
              <a:rPr lang="en-US" sz="2400" dirty="0"/>
              <a:t>Set realistic goals and meet them</a:t>
            </a:r>
          </a:p>
          <a:p>
            <a:r>
              <a:rPr lang="en-US" sz="2400" dirty="0"/>
              <a:t>Manage your work space as well as your time</a:t>
            </a:r>
          </a:p>
          <a:p>
            <a:r>
              <a:rPr lang="en-US" sz="2400" dirty="0"/>
              <a:t>Draw up a time management plan.</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3392" y="327603"/>
            <a:ext cx="8568952" cy="562074"/>
          </a:xfrm>
          <a:prstGeom prst="rect">
            <a:avLst/>
          </a:prstGeom>
          <a:solidFill>
            <a:schemeClr val="bg1">
              <a:lumMod val="85000"/>
            </a:schemeClr>
          </a:solidFill>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Gill Sans MT" panose="020B0502020104020203" pitchFamily="34" charset="0"/>
              </a:rPr>
              <a:t>How to stay motivated</a:t>
            </a:r>
            <a:endParaRPr lang="en-US" sz="2800" b="1"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2911448C-980E-CE4D-84C4-88C7C74070E7}"/>
              </a:ext>
            </a:extLst>
          </p:cNvPr>
          <p:cNvSpPr txBox="1">
            <a:spLocks/>
          </p:cNvSpPr>
          <p:nvPr/>
        </p:nvSpPr>
        <p:spPr>
          <a:xfrm>
            <a:off x="1055440" y="1235193"/>
            <a:ext cx="5472608" cy="518457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dirty="0">
                <a:latin typeface="Gill Sans MT" panose="020B0502020104020203" pitchFamily="34" charset="0"/>
              </a:rPr>
              <a:t>Watch this short video. Is there anything else you could suggest that helps to defeat the feeling of a lack of motivation?</a:t>
            </a:r>
          </a:p>
          <a:p>
            <a:pPr marL="0" indent="0">
              <a:buNone/>
            </a:pPr>
            <a:endParaRPr lang="en-GB" sz="2400" dirty="0">
              <a:latin typeface="Gill Sans MT" panose="020B0502020104020203" pitchFamily="34" charset="0"/>
            </a:endParaRPr>
          </a:p>
          <a:p>
            <a:pPr marL="0" indent="0" algn="ctr">
              <a:buNone/>
            </a:pPr>
            <a:r>
              <a:rPr lang="en-GB" sz="2400" dirty="0">
                <a:latin typeface="Gill Sans MT" panose="020B0502020104020203" pitchFamily="34" charset="0"/>
                <a:hlinkClick r:id="rId3"/>
              </a:rPr>
              <a:t>How to Make Yourself Study When You Have ZERO Motivation</a:t>
            </a:r>
            <a:endParaRPr lang="en-GB" sz="2400" dirty="0">
              <a:latin typeface="Gill Sans MT" panose="020B0502020104020203" pitchFamily="34" charset="0"/>
            </a:endParaRPr>
          </a:p>
          <a:p>
            <a:pPr marL="0" indent="0">
              <a:buNone/>
            </a:pPr>
            <a:endParaRPr lang="en-GB" sz="2400" dirty="0">
              <a:latin typeface="Gill Sans MT" panose="020B0502020104020203" pitchFamily="34" charset="0"/>
            </a:endParaRPr>
          </a:p>
          <a:p>
            <a:pPr marL="0" indent="0">
              <a:buNone/>
            </a:pPr>
            <a:r>
              <a:rPr lang="en-GB" sz="2400" dirty="0">
                <a:latin typeface="Gill Sans MT" panose="020B0502020104020203" pitchFamily="34" charset="0"/>
              </a:rPr>
              <a:t>What will be the your steps to staying motivated?</a:t>
            </a:r>
          </a:p>
          <a:p>
            <a:pPr marL="0" indent="0">
              <a:buNone/>
            </a:pPr>
            <a:endParaRPr lang="en-GB" sz="2400" dirty="0">
              <a:latin typeface="Gill Sans MT" panose="020B0502020104020203" pitchFamily="34" charset="0"/>
            </a:endParaRPr>
          </a:p>
          <a:p>
            <a:pPr marL="0" indent="0">
              <a:buNone/>
            </a:pPr>
            <a:r>
              <a:rPr lang="en-GB" sz="2400" dirty="0">
                <a:latin typeface="Gill Sans MT" panose="020B0502020104020203" pitchFamily="34" charset="0"/>
              </a:rPr>
              <a:t>Do you think any of the tips in the video would help you?</a:t>
            </a:r>
            <a:endParaRPr lang="en-GB" sz="2400" dirty="0">
              <a:latin typeface="Gill Sans MT" panose="020B0502020104020203" pitchFamily="34" charset="0"/>
            </a:endParaRPr>
          </a:p>
        </p:txBody>
      </p:sp>
      <p:pic>
        <p:nvPicPr>
          <p:cNvPr id="5" name="Picture 4"/>
          <p:cNvPicPr>
            <a:picLocks noChangeAspect="1"/>
          </p:cNvPicPr>
          <p:nvPr/>
        </p:nvPicPr>
        <p:blipFill>
          <a:blip r:embed="rId4"/>
          <a:stretch>
            <a:fillRect/>
          </a:stretch>
        </p:blipFill>
        <p:spPr>
          <a:xfrm rot="16200000">
            <a:off x="6830210" y="2406760"/>
            <a:ext cx="4966568" cy="2546553"/>
          </a:xfrm>
          <a:prstGeom prst="rect">
            <a:avLst/>
          </a:prstGeom>
        </p:spPr>
      </p:pic>
    </p:spTree>
    <p:extLst>
      <p:ext uri="{BB962C8B-B14F-4D97-AF65-F5344CB8AC3E}">
        <p14:creationId xmlns:p14="http://schemas.microsoft.com/office/powerpoint/2010/main" val="361135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D228B-B398-F740-B8F2-5A5732DF2973}"/>
              </a:ext>
            </a:extLst>
          </p:cNvPr>
          <p:cNvSpPr>
            <a:spLocks noGrp="1"/>
          </p:cNvSpPr>
          <p:nvPr>
            <p:ph idx="1"/>
          </p:nvPr>
        </p:nvSpPr>
        <p:spPr/>
        <p:txBody>
          <a:bodyPr>
            <a:noAutofit/>
          </a:bodyPr>
          <a:lstStyle/>
          <a:p>
            <a:r>
              <a:rPr lang="en-GB" sz="2400" b="1" dirty="0">
                <a:latin typeface="Gill Sans MT" panose="020B0502020104020203" pitchFamily="34" charset="0"/>
              </a:rPr>
              <a:t>Nutrition and hydration</a:t>
            </a:r>
            <a:r>
              <a:rPr lang="en-GB" sz="2400" dirty="0">
                <a:latin typeface="Gill Sans MT" panose="020B0502020104020203" pitchFamily="34" charset="0"/>
              </a:rPr>
              <a:t>: what are you eating, when are you eating? If you want to optimise your performance you have to think about how you are fuelling yourself.</a:t>
            </a:r>
          </a:p>
          <a:p>
            <a:r>
              <a:rPr lang="en-GB" sz="2400" dirty="0">
                <a:latin typeface="Gill Sans MT" panose="020B0502020104020203" pitchFamily="34" charset="0"/>
              </a:rPr>
              <a:t>Make a list of what you have eaten and drunk over the last 24 hours. (Be honest!). Are there any switches you could make to ensure that you are eating less sugar, less refined carbs? Have you drunk enough water?</a:t>
            </a:r>
          </a:p>
          <a:p>
            <a:r>
              <a:rPr lang="en-GB" sz="2400" b="1" dirty="0">
                <a:latin typeface="Gill Sans MT" panose="020B0502020104020203" pitchFamily="34" charset="0"/>
              </a:rPr>
              <a:t>Exercise:</a:t>
            </a:r>
            <a:r>
              <a:rPr lang="en-GB" sz="2400" dirty="0">
                <a:latin typeface="Gill Sans MT" panose="020B0502020104020203" pitchFamily="34" charset="0"/>
              </a:rPr>
              <a:t> You don’t have to go near a gym or run a marathon – just build in a walk or a swim everyday. Something for you.</a:t>
            </a:r>
            <a:endParaRPr lang="en-GB" sz="2400" b="1" dirty="0">
              <a:latin typeface="Gill Sans MT" panose="020B0502020104020203" pitchFamily="34" charset="0"/>
            </a:endParaRPr>
          </a:p>
          <a:p>
            <a:pPr marL="0" indent="0">
              <a:buNone/>
            </a:pPr>
            <a:r>
              <a:rPr lang="en-GB" sz="2400" dirty="0">
                <a:latin typeface="Gill Sans MT" panose="020B0502020104020203" pitchFamily="34" charset="0"/>
              </a:rPr>
              <a:t>Have a look at the ideas on the </a:t>
            </a:r>
            <a:r>
              <a:rPr lang="en-GB" sz="2400" dirty="0" err="1">
                <a:latin typeface="Gill Sans MT" panose="020B0502020104020203" pitchFamily="34" charset="0"/>
              </a:rPr>
              <a:t>PiXL</a:t>
            </a:r>
            <a:r>
              <a:rPr lang="en-GB" sz="2400" dirty="0">
                <a:latin typeface="Gill Sans MT" panose="020B0502020104020203" pitchFamily="34" charset="0"/>
              </a:rPr>
              <a:t> student website under POWER TO PERFORM</a:t>
            </a:r>
          </a:p>
        </p:txBody>
      </p:sp>
      <p:sp>
        <p:nvSpPr>
          <p:cNvPr id="5" name="Title 1"/>
          <p:cNvSpPr txBox="1">
            <a:spLocks/>
          </p:cNvSpPr>
          <p:nvPr/>
        </p:nvSpPr>
        <p:spPr>
          <a:xfrm>
            <a:off x="407368" y="555675"/>
            <a:ext cx="8568952" cy="562074"/>
          </a:xfrm>
          <a:prstGeom prst="rect">
            <a:avLst/>
          </a:prstGeom>
          <a:solidFill>
            <a:schemeClr val="bg1">
              <a:lumMod val="85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Gill Sans MT" panose="020B0502020104020203" pitchFamily="34" charset="0"/>
              </a:rPr>
              <a:t>Start to really look after yourself</a:t>
            </a:r>
            <a:endParaRPr lang="en-US" sz="2800" b="1" dirty="0">
              <a:latin typeface="Gill Sans MT" panose="020B0502020104020203" pitchFamily="34" charset="0"/>
            </a:endParaRPr>
          </a:p>
        </p:txBody>
      </p:sp>
    </p:spTree>
    <p:extLst>
      <p:ext uri="{BB962C8B-B14F-4D97-AF65-F5344CB8AC3E}">
        <p14:creationId xmlns:p14="http://schemas.microsoft.com/office/powerpoint/2010/main" val="184152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30897E-8F98-494C-B3BB-E4798287A3E7}"/>
              </a:ext>
            </a:extLst>
          </p:cNvPr>
          <p:cNvSpPr>
            <a:spLocks noGrp="1"/>
          </p:cNvSpPr>
          <p:nvPr>
            <p:ph idx="1"/>
          </p:nvPr>
        </p:nvSpPr>
        <p:spPr/>
        <p:txBody>
          <a:bodyPr>
            <a:normAutofit/>
          </a:bodyPr>
          <a:lstStyle/>
          <a:p>
            <a:pPr marL="0" indent="0">
              <a:buNone/>
            </a:pPr>
            <a:r>
              <a:rPr lang="en-GB" sz="2400" dirty="0">
                <a:latin typeface="Gill Sans MT" panose="020B0502020104020203" pitchFamily="34" charset="0"/>
              </a:rPr>
              <a:t>Some of us get more stressed than others…but we’ll all feel some stress in the next few months. So, some tips for dealing with it!</a:t>
            </a:r>
          </a:p>
          <a:p>
            <a:pPr marL="0" indent="0">
              <a:buNone/>
            </a:pPr>
            <a:r>
              <a:rPr lang="en-GB" sz="2400" dirty="0">
                <a:latin typeface="Gill Sans MT" panose="020B0502020104020203" pitchFamily="34" charset="0"/>
              </a:rPr>
              <a:t>Remember that it’s perfectly normal to get stressed. If it feels like it’s too much to deal with, talk to a friend, parents, teacher. SHARE!</a:t>
            </a:r>
          </a:p>
          <a:p>
            <a:pPr marL="0" indent="0">
              <a:buNone/>
            </a:pPr>
            <a:r>
              <a:rPr lang="en-GB" sz="2400" dirty="0">
                <a:latin typeface="Gill Sans MT" panose="020B0502020104020203" pitchFamily="34" charset="0"/>
              </a:rPr>
              <a:t>Be kind to yourself: have quiet times when you can relax. Try something like mindfulness. There are lots of websites where you can find out more, such as </a:t>
            </a:r>
            <a:r>
              <a:rPr lang="en-GB" sz="2400" dirty="0">
                <a:latin typeface="Gill Sans MT" panose="020B0502020104020203" pitchFamily="34" charset="0"/>
                <a:hlinkClick r:id="rId3"/>
              </a:rPr>
              <a:t>www.mindful.org</a:t>
            </a:r>
            <a:r>
              <a:rPr lang="en-GB" sz="2400" dirty="0">
                <a:latin typeface="Gill Sans MT" panose="020B0502020104020203" pitchFamily="34" charset="0"/>
              </a:rPr>
              <a:t>.</a:t>
            </a:r>
          </a:p>
          <a:p>
            <a:pPr marL="0" indent="0">
              <a:buNone/>
            </a:pPr>
            <a:r>
              <a:rPr lang="en-GB" sz="2400" dirty="0">
                <a:latin typeface="Gill Sans MT" panose="020B0502020104020203" pitchFamily="34" charset="0"/>
              </a:rPr>
              <a:t>Eat properly – don’t fill up on sugary food that will result in a quick drop of energy and make you feel rubbish!</a:t>
            </a:r>
          </a:p>
          <a:p>
            <a:pPr marL="0" indent="0">
              <a:buNone/>
            </a:pPr>
            <a:r>
              <a:rPr lang="en-GB" sz="2400" dirty="0">
                <a:latin typeface="Gill Sans MT" panose="020B0502020104020203" pitchFamily="34" charset="0"/>
              </a:rPr>
              <a:t>Sleep!</a:t>
            </a:r>
          </a:p>
          <a:p>
            <a:endParaRPr lang="en-GB" sz="2400" dirty="0">
              <a:latin typeface="Gill Sans MT" panose="020B0502020104020203" pitchFamily="34" charset="0"/>
            </a:endParaRPr>
          </a:p>
          <a:p>
            <a:endParaRPr lang="en-GB" sz="2400" dirty="0">
              <a:latin typeface="Gill Sans MT" panose="020B0502020104020203" pitchFamily="34" charset="0"/>
            </a:endParaRPr>
          </a:p>
        </p:txBody>
      </p:sp>
      <p:sp>
        <p:nvSpPr>
          <p:cNvPr id="6" name="Title 1"/>
          <p:cNvSpPr txBox="1">
            <a:spLocks/>
          </p:cNvSpPr>
          <p:nvPr/>
        </p:nvSpPr>
        <p:spPr>
          <a:xfrm>
            <a:off x="406949" y="555675"/>
            <a:ext cx="8568952" cy="562074"/>
          </a:xfrm>
          <a:prstGeom prst="rect">
            <a:avLst/>
          </a:prstGeom>
          <a:solidFill>
            <a:schemeClr val="bg1">
              <a:lumMod val="85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Gill Sans MT" panose="020B0502020104020203" pitchFamily="34" charset="0"/>
              </a:rPr>
              <a:t>Controlling stress</a:t>
            </a:r>
            <a:endParaRPr lang="en-US" sz="2800" b="1" dirty="0">
              <a:latin typeface="Gill Sans MT" panose="020B0502020104020203" pitchFamily="34" charset="0"/>
            </a:endParaRPr>
          </a:p>
        </p:txBody>
      </p:sp>
    </p:spTree>
    <p:extLst>
      <p:ext uri="{BB962C8B-B14F-4D97-AF65-F5344CB8AC3E}">
        <p14:creationId xmlns:p14="http://schemas.microsoft.com/office/powerpoint/2010/main" val="2172598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6A1F56F156CD498D6E8FC0174D448E" ma:contentTypeVersion="7" ma:contentTypeDescription="Create a new document." ma:contentTypeScope="" ma:versionID="3966aff75728dc654e98516acfc0f0a4">
  <xsd:schema xmlns:xsd="http://www.w3.org/2001/XMLSchema" xmlns:xs="http://www.w3.org/2001/XMLSchema" xmlns:p="http://schemas.microsoft.com/office/2006/metadata/properties" xmlns:ns2="68856e46-a9c6-46bc-8ed0-36489f4b4684" xmlns:ns3="f2e2ff81-8773-410e-b18e-a3fbb64b86da" targetNamespace="http://schemas.microsoft.com/office/2006/metadata/properties" ma:root="true" ma:fieldsID="465f30f702fecb453ac2c0f2bf13f0e8" ns2:_="" ns3:_="">
    <xsd:import namespace="68856e46-a9c6-46bc-8ed0-36489f4b4684"/>
    <xsd:import namespace="f2e2ff81-8773-410e-b18e-a3fbb64b86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56e46-a9c6-46bc-8ed0-36489f4b46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e2ff81-8773-410e-b18e-a3fbb64b86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A189B8-A5C6-43EF-8AB5-6DE1F8BBA6C1}"/>
</file>

<file path=customXml/itemProps2.xml><?xml version="1.0" encoding="utf-8"?>
<ds:datastoreItem xmlns:ds="http://schemas.openxmlformats.org/officeDocument/2006/customXml" ds:itemID="{F66E40B1-F1E7-4510-A5A0-59A5D567BB1F}"/>
</file>

<file path=customXml/itemProps3.xml><?xml version="1.0" encoding="utf-8"?>
<ds:datastoreItem xmlns:ds="http://schemas.openxmlformats.org/officeDocument/2006/customXml" ds:itemID="{8D2CC878-D768-40CE-ABE3-4D180D22BF89}"/>
</file>

<file path=docProps/app.xml><?xml version="1.0" encoding="utf-8"?>
<Properties xmlns="http://schemas.openxmlformats.org/officeDocument/2006/extended-properties" xmlns:vt="http://schemas.openxmlformats.org/officeDocument/2006/docPropsVTypes">
  <TotalTime>518</TotalTime>
  <Words>1056</Words>
  <Application>Microsoft Office PowerPoint</Application>
  <PresentationFormat>Widescreen</PresentationFormat>
  <Paragraphs>101</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Gill Sans MT</vt:lpstr>
      <vt:lpstr>Wingdings</vt:lpstr>
      <vt:lpstr>Office Theme</vt:lpstr>
      <vt:lpstr>Being a successful student</vt:lpstr>
      <vt:lpstr>PowerPoint Presentation</vt:lpstr>
      <vt:lpstr>PowerPoint Presentation</vt:lpstr>
      <vt:lpstr>How good is your time management?</vt:lpstr>
      <vt:lpstr>The Importance of time management and failure to use time…</vt:lpstr>
      <vt:lpstr>Other Time Management Tools</vt:lpstr>
      <vt:lpstr>PowerPoint Presentation</vt:lpstr>
      <vt:lpstr>PowerPoint Presentation</vt:lpstr>
      <vt:lpstr>PowerPoint Presentation</vt:lpstr>
      <vt:lpstr>Sleep….  Zzzzzz. </vt:lpstr>
      <vt:lpstr>The power of THE PHONE to stop you working (and sleeping and talking and living in the real world….)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13 Managing Your Time</dc:title>
  <dc:creator>Emma Griffiths</dc:creator>
  <cp:lastModifiedBy>Michelle Burns</cp:lastModifiedBy>
  <cp:revision>24</cp:revision>
  <dcterms:created xsi:type="dcterms:W3CDTF">2013-01-20T21:01:50Z</dcterms:created>
  <dcterms:modified xsi:type="dcterms:W3CDTF">2020-09-08T14:58:59Z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0x010100D96A1F56F156CD498D6E8FC0174D448E</vt:lpwstr>
  </property>
</Properties>
</file>