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8523"/>
    <a:srgbClr val="F4D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DE4EB7-96FA-4D2D-B021-8088B7C76D5E}" v="3" dt="2022-05-16T17:32:04.351"/>
    <p1510:client id="{AE5E09E8-A3A3-47FD-B246-6E909ED449AD}" v="8" dt="2022-05-16T16:40:59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95"/>
    <p:restoredTop sz="96816"/>
  </p:normalViewPr>
  <p:slideViewPr>
    <p:cSldViewPr snapToGrid="0" snapToObjects="1">
      <p:cViewPr varScale="1">
        <p:scale>
          <a:sx n="114" d="100"/>
          <a:sy n="114" d="100"/>
        </p:scale>
        <p:origin x="9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46F7F-4A87-084D-8799-06738CFFC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96C38-0B72-394D-9A9F-46A4ACA12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F2714-2F5E-BF4B-BA3C-97AEF626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C0454-EC1B-6E4E-967C-A4EFD7538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C17C4-CBF5-7342-8238-B7E66272F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0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F2088-DB1B-F04D-90BA-BE620C878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EEF81B-D84D-3640-9D13-CE4B25D26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DEE54-2A21-5D4D-B1BB-253F89385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8379C-7EB4-CB45-B314-A68FE86FC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CC819-15F6-0740-A31B-515ACB84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33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A6E86-0B6B-9F47-83BB-5303BEBEA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224A4-BF37-CF4A-AD21-4E991B9C7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5046C-4EBD-B040-9F2A-F94587C43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7B50F-BE5E-D143-8E3E-725D8CA09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FE6F4-6C7F-1F4E-B464-D824015AD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7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4EDA1-BDE0-5E43-B500-6E568185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7AD55-D5ED-5C45-82EE-522ED9F5D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BCE3-C2C0-4842-95CA-6961239A3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222E4-A520-B640-96E4-2A4390FE3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2DDA8-F4B4-0B48-9E3E-2975CF68C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6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9AE6C-9C58-1F41-B5B6-4B3734466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6DFB7-D34E-6947-9720-3F22EFFBA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ED26B-4E27-7346-953D-90488F4AD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BC436-CFEB-8144-A02B-C19CCDEF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C1EF1-7515-B542-8BE7-9C857827E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6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6893B-00B3-F347-848A-82AA8D16D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B5954-8BA5-424D-9019-43509A5907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556A6-ABCE-C244-8B29-78923A1FD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7C33C-9ECE-2147-AB99-EEBB1F3A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093A2-A68C-0243-86EC-2CD56A049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791B7-D6FA-F94F-A35D-9D5474438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6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0E7D-798F-8845-A534-C881A45FB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4C46D-A6E8-BB4A-8B2D-782C7B325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7315C2-9070-5644-8DEE-A37F330B3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002F-7BE3-204A-99F4-1EB92BC9A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E44085-0288-1042-A102-8F4620301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987B30-3B68-2C4E-9F49-AA2A0A9C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E2F887-BAB9-1640-9176-8B56B843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45513-7B61-CC48-91A7-F4CA35E3F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7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8BDDB-E559-CB46-97A6-1458A7535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F216C0-A21D-B944-9E68-CF6C4B41B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DBA51-6735-1348-A3E6-B6DC40850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19757-A258-C249-9BAD-F08ECB27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6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3F7884-1CE3-544F-920E-666A74FC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6D0262-1357-9B46-A740-C2E24409A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BAD9F1-03D1-8541-8585-0C21F205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9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BE46A-62EA-8448-B08B-658055A9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766F5-EFA1-0548-BBDF-56BCCEB07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02348-6DF9-6543-9B32-FBAD5C3DB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33F273-94C4-E44F-99A9-4FBD16FD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A2B300-D1C7-DE48-88F1-351690B0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B548AE-4BB1-7048-A1DE-1D81AB82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29F01-7174-AE43-94BC-F72180C91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41472-94D1-DD4B-B573-30CAA9057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DEC48-8E56-2A40-88AB-9AAF8FDF6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3131C9-32A1-034F-8D43-3A134CADF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E0578-EF4A-ED42-AE79-DF489FB11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8C53C-1D5F-3F47-9456-91D6CB82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72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6AB19A-5F61-E04D-8A5F-446B86A81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3A354-944C-5A41-A322-B2C84A3FB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BAB1B-4F28-2240-BD02-F7EBBC99A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F79FB-EB5F-9D4D-A2E5-B6C5AD262C08}" type="datetimeFigureOut">
              <a:rPr lang="en-US" smtClean="0"/>
              <a:t>5/25/2022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DA2F5-E74E-D74C-9E54-64C7529F2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B5E0E-B85B-9342-A232-215491049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51BDA-F751-1544-81B2-1F34DC867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5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B21E9FB-E081-804A-B82E-71D94B7444F4}"/>
              </a:ext>
            </a:extLst>
          </p:cNvPr>
          <p:cNvSpPr txBox="1"/>
          <p:nvPr/>
        </p:nvSpPr>
        <p:spPr>
          <a:xfrm>
            <a:off x="5805682" y="349979"/>
            <a:ext cx="4272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W/C: 18/04, 09/05, 20/06, 11/07</a:t>
            </a:r>
            <a:endParaRPr lang="en-GB" sz="1000" b="1" dirty="0">
              <a:solidFill>
                <a:schemeClr val="bg1"/>
              </a:solidFill>
              <a:latin typeface="Calibri Regular"/>
              <a:cs typeface="Futura Medium" panose="020B0602020204020303" pitchFamily="34" charset="-79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BF70EF-A53F-AD4F-BE7D-43D8BF1FF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056877"/>
              </p:ext>
            </p:extLst>
          </p:nvPr>
        </p:nvGraphicFramePr>
        <p:xfrm>
          <a:off x="254000" y="1006304"/>
          <a:ext cx="11658598" cy="5493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05">
                  <a:extLst>
                    <a:ext uri="{9D8B030D-6E8A-4147-A177-3AD203B41FA5}">
                      <a16:colId xmlns:a16="http://schemas.microsoft.com/office/drawing/2014/main" val="3281963926"/>
                    </a:ext>
                  </a:extLst>
                </a:gridCol>
                <a:gridCol w="1713885">
                  <a:extLst>
                    <a:ext uri="{9D8B030D-6E8A-4147-A177-3AD203B41FA5}">
                      <a16:colId xmlns:a16="http://schemas.microsoft.com/office/drawing/2014/main" val="927356576"/>
                    </a:ext>
                  </a:extLst>
                </a:gridCol>
                <a:gridCol w="1415658">
                  <a:extLst>
                    <a:ext uri="{9D8B030D-6E8A-4147-A177-3AD203B41FA5}">
                      <a16:colId xmlns:a16="http://schemas.microsoft.com/office/drawing/2014/main" val="2062033591"/>
                    </a:ext>
                  </a:extLst>
                </a:gridCol>
                <a:gridCol w="1163919">
                  <a:extLst>
                    <a:ext uri="{9D8B030D-6E8A-4147-A177-3AD203B41FA5}">
                      <a16:colId xmlns:a16="http://schemas.microsoft.com/office/drawing/2014/main" val="992653105"/>
                    </a:ext>
                  </a:extLst>
                </a:gridCol>
                <a:gridCol w="1537631">
                  <a:extLst>
                    <a:ext uri="{9D8B030D-6E8A-4147-A177-3AD203B41FA5}">
                      <a16:colId xmlns:a16="http://schemas.microsoft.com/office/drawing/2014/main" val="82424857"/>
                    </a:ext>
                  </a:extLst>
                </a:gridCol>
                <a:gridCol w="1350775">
                  <a:extLst>
                    <a:ext uri="{9D8B030D-6E8A-4147-A177-3AD203B41FA5}">
                      <a16:colId xmlns:a16="http://schemas.microsoft.com/office/drawing/2014/main" val="4187466116"/>
                    </a:ext>
                  </a:extLst>
                </a:gridCol>
                <a:gridCol w="1515887">
                  <a:extLst>
                    <a:ext uri="{9D8B030D-6E8A-4147-A177-3AD203B41FA5}">
                      <a16:colId xmlns:a16="http://schemas.microsoft.com/office/drawing/2014/main" val="1578612834"/>
                    </a:ext>
                  </a:extLst>
                </a:gridCol>
                <a:gridCol w="1185663">
                  <a:extLst>
                    <a:ext uri="{9D8B030D-6E8A-4147-A177-3AD203B41FA5}">
                      <a16:colId xmlns:a16="http://schemas.microsoft.com/office/drawing/2014/main" val="188751820"/>
                    </a:ext>
                  </a:extLst>
                </a:gridCol>
                <a:gridCol w="1161275">
                  <a:extLst>
                    <a:ext uri="{9D8B030D-6E8A-4147-A177-3AD203B41FA5}">
                      <a16:colId xmlns:a16="http://schemas.microsoft.com/office/drawing/2014/main" val="3475818736"/>
                    </a:ext>
                  </a:extLst>
                </a:gridCol>
              </a:tblGrid>
              <a:tr h="362590">
                <a:tc rowSpan="2">
                  <a:txBody>
                    <a:bodyPr/>
                    <a:lstStyle/>
                    <a:p>
                      <a:endParaRPr lang="en-GB" sz="13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7445" marR="87445" marT="43722" marB="4372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500" b="0" i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66294" marR="66294" marT="33147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839306"/>
                  </a:ext>
                </a:extLst>
              </a:tr>
              <a:tr h="591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Jackets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Pizza and Pasta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Hot Snacks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Paninis, Subs, Toasties and Baguettes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Sandwiches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Salad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01634"/>
                  </a:ext>
                </a:extLst>
              </a:tr>
              <a:tr h="1046415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MON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Sweet and Sour Chicken </a:t>
                      </a:r>
                      <a:b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with Wholegrain Rice and </a:t>
                      </a:r>
                      <a:b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Sweet Chilli Broccoli</a:t>
                      </a:r>
                    </a:p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Vegan Chow Mein     </a:t>
                      </a:r>
                      <a:b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with Sweet Chilli Broccoli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  <a:b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Salmon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50" b="1" i="0" u="none" strike="noStrike" baseline="0" dirty="0">
                        <a:solidFill>
                          <a:schemeClr val="bg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Delicious hot range of paninis, toasties and baguettes for you to choose from. </a:t>
                      </a:r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80897"/>
                  </a:ext>
                </a:extLst>
              </a:tr>
              <a:tr h="890025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TUE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Beef Burger </a:t>
                      </a:r>
                      <a:b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or </a:t>
                      </a:r>
                    </a:p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Feta and Beetroot Burger  </a:t>
                      </a:r>
                    </a:p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With Baked Garlic and Herb Potato Wedges, Coleslaw and Sweetcorn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1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72875"/>
                  </a:ext>
                </a:extLst>
              </a:tr>
              <a:tr h="902107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WED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Roast Turkey </a:t>
                      </a:r>
                      <a:b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or </a:t>
                      </a:r>
                    </a:p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Vegetable Pastry Slice</a:t>
                      </a:r>
                    </a:p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with Roast Potatoes, Carrots, Cabbage and Gravy</a:t>
                      </a:r>
                    </a:p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Steak Pasty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Cheese and Onion Pasty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Vegan Sausage Roll</a:t>
                      </a:r>
                      <a:endParaRPr lang="en-GB" sz="850" b="1" i="0" u="none" strike="noStrike" baseline="0" dirty="0">
                        <a:solidFill>
                          <a:schemeClr val="bg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51713"/>
                  </a:ext>
                </a:extLst>
              </a:tr>
              <a:tr h="84643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THUR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Chicken Tikka Masala </a:t>
                      </a:r>
                      <a:b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or </a:t>
                      </a:r>
                    </a:p>
                    <a:p>
                      <a:pPr algn="l"/>
                      <a: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Yellow Vegetable Curry </a:t>
                      </a:r>
                      <a:br>
                        <a:rPr lang="en-GB" sz="850" b="0" i="0" dirty="0">
                          <a:solidFill>
                            <a:schemeClr val="accent6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with Wholegrain Rice and</a:t>
                      </a:r>
                    </a:p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Sweetcorn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85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13158"/>
                  </a:ext>
                </a:extLst>
              </a:tr>
              <a:tr h="84643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FRI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Chips N Things…</a:t>
                      </a:r>
                    </a:p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A weekly choice of Savoury Bakes,</a:t>
                      </a:r>
                    </a:p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or </a:t>
                      </a:r>
                    </a:p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Dirty Fries with Coleslaw 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 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8831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94A3E98-8231-2943-8563-B8A27E487C42}"/>
              </a:ext>
            </a:extLst>
          </p:cNvPr>
          <p:cNvSpPr txBox="1"/>
          <p:nvPr/>
        </p:nvSpPr>
        <p:spPr>
          <a:xfrm>
            <a:off x="4724650" y="322011"/>
            <a:ext cx="923675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WEEK 1 </a:t>
            </a:r>
            <a:b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</a:br>
            <a: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MENU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3598349-75AD-F04C-B9F0-F37F2AFB2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524" y="1495763"/>
            <a:ext cx="1345752" cy="4485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894DA2-8F98-784F-9B3C-B1DE7F29C4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666" y="1497950"/>
            <a:ext cx="1298214" cy="4327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28AF4CF-C717-D24D-81FC-59B55390F4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9896"/>
          <a:stretch/>
        </p:blipFill>
        <p:spPr>
          <a:xfrm>
            <a:off x="6994847" y="939071"/>
            <a:ext cx="1763810" cy="43315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D2A0533-E05C-3A4B-AAC4-F4044FB25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7831" y="6522899"/>
            <a:ext cx="123292" cy="21135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D4007A7-5266-3C49-A19F-4B3194AB6D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9712" y="6582571"/>
            <a:ext cx="158162" cy="12301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3013611-9451-D147-A49B-A25BDFD61F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05943" y="6582571"/>
            <a:ext cx="92563" cy="1293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71462D-1671-BB48-B709-E4129DC192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8817" y="6579440"/>
            <a:ext cx="123292" cy="15411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A7CFFD-CD7B-C542-8731-3CF10ADD01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89662" y="6591632"/>
            <a:ext cx="107637" cy="12301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54A4D87-56C1-294F-AAEF-DCC2B857103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61773" y="2489444"/>
            <a:ext cx="123292" cy="21135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CB655BD-10A3-5443-85D1-E22546EDF6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6055" y="3155671"/>
            <a:ext cx="123292" cy="21135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D84456-EA26-7D40-AF97-87F7571977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4728" y="4046823"/>
            <a:ext cx="123292" cy="21135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CCB5597-B280-7C40-9D2C-BF136BBD92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1244" y="4941183"/>
            <a:ext cx="123292" cy="21135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E73A44D-7ADF-9640-A1F5-F74DD2E182C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56161" y="3207309"/>
            <a:ext cx="123292" cy="15411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05425F8-8D11-F74A-8F10-770075178F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560" y="5671800"/>
            <a:ext cx="123292" cy="21135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CAA73C-9F72-3749-8BDA-9F7630C59F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612" y="5876054"/>
            <a:ext cx="123292" cy="211358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92F57B0-7B98-CB45-AEF1-E91B829028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7009" y="4981248"/>
            <a:ext cx="123292" cy="15411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B1C1B06-1660-3E44-B05F-E342B08C42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3004" y="1989883"/>
            <a:ext cx="123292" cy="21135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88601BE-1E22-3147-A033-37D7CC068D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1464" y="2180455"/>
            <a:ext cx="123292" cy="2113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DFCAFD-467B-9442-BBB5-2703C15A06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612" y="4123121"/>
            <a:ext cx="123292" cy="2113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2449DBB-8FC4-D344-8516-9A9046B2D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8081" y="4831321"/>
            <a:ext cx="123292" cy="2113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331AC61-D62F-CF4A-9CF9-CDED95B3F3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5417" y="5023131"/>
            <a:ext cx="123292" cy="21135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27743D9D-DEFD-A447-907B-F1F22D05FE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5969" y="1994320"/>
            <a:ext cx="123292" cy="21135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287B021-0245-4140-8235-A390FD37BED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8281" y="2196019"/>
            <a:ext cx="123292" cy="21135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779037E-DA8B-DA4C-B52E-DA72DBA741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8052" y="4138202"/>
            <a:ext cx="123292" cy="21135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D2760651-84F9-D74D-91B0-18692011E9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63321" y="4332524"/>
            <a:ext cx="123292" cy="21135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2F5C7DD-49AA-1C43-B0DE-B10E472C56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1010" y="3927290"/>
            <a:ext cx="123292" cy="21135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DBABA81-782F-42CF-9E9F-DF656E63DD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1010" y="3053059"/>
            <a:ext cx="123292" cy="21135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037C6FA-0351-44D6-B7EA-11160692CB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612" y="3230363"/>
            <a:ext cx="123292" cy="21135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0AD2B5-D42E-4F16-8C65-530A96CA8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6542"/>
              </p:ext>
            </p:extLst>
          </p:nvPr>
        </p:nvGraphicFramePr>
        <p:xfrm>
          <a:off x="11911962" y="1374408"/>
          <a:ext cx="208280" cy="599171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681939718"/>
                    </a:ext>
                  </a:extLst>
                </a:gridCol>
              </a:tblGrid>
              <a:tr h="5991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35130"/>
                  </a:ext>
                </a:extLst>
              </a:tr>
            </a:tbl>
          </a:graphicData>
        </a:graphic>
      </p:graphicFrame>
      <p:pic>
        <p:nvPicPr>
          <p:cNvPr id="52" name="Picture 51">
            <a:extLst>
              <a:ext uri="{FF2B5EF4-FFF2-40B4-BE49-F238E27FC236}">
                <a16:creationId xmlns:a16="http://schemas.microsoft.com/office/drawing/2014/main" id="{8285E5D5-C6DD-5042-B7B4-4740501157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0480" y="2031870"/>
            <a:ext cx="123292" cy="15411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BFD4096-55A0-5A49-9197-C81F485C02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5005" y="3083157"/>
            <a:ext cx="123292" cy="15411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6C746D7-7DB1-3644-8F5F-6FCF19A7B1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3869" y="3964704"/>
            <a:ext cx="123292" cy="1541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7123BFB-226D-084E-8540-3D845A7A29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3869" y="4879104"/>
            <a:ext cx="123292" cy="15411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3C21BE66-F3CA-BA43-A413-B947DF6A1C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88394" y="5716847"/>
            <a:ext cx="123292" cy="15411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A1060F9D-CB5F-4DBD-8601-03D10F7CD0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0165" y="3035573"/>
            <a:ext cx="123292" cy="211358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5873856-3978-4822-A7B7-15BFAAC977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2477" y="3237272"/>
            <a:ext cx="123292" cy="211358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F1E9D478-34CC-44FB-9267-4C239E180E8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2042" y="3927569"/>
            <a:ext cx="123292" cy="211358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C999009D-F68C-4AA0-815A-453BF2EB2A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4354" y="4129268"/>
            <a:ext cx="123292" cy="211358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D11C4208-D356-4FD3-8FA1-01452D94CA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6912" y="4821861"/>
            <a:ext cx="123292" cy="211358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84B799D0-6C8D-4EC1-9382-4D934D771E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9224" y="5023560"/>
            <a:ext cx="123292" cy="211358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3288ECB1-6B42-4368-9B15-2A89CBB2A1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2042" y="5681567"/>
            <a:ext cx="123292" cy="211358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E57783C-80F7-4ABE-91EA-30ED54E272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4354" y="5883266"/>
            <a:ext cx="123292" cy="211358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33D99DE6-B161-4A03-8B45-56CDDF230499}"/>
              </a:ext>
            </a:extLst>
          </p:cNvPr>
          <p:cNvSpPr/>
          <p:nvPr/>
        </p:nvSpPr>
        <p:spPr>
          <a:xfrm>
            <a:off x="7194884" y="6522899"/>
            <a:ext cx="4740442" cy="2990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B0E6DFB-2B06-40AF-93EB-B0BD42C34833}"/>
              </a:ext>
            </a:extLst>
          </p:cNvPr>
          <p:cNvGrpSpPr/>
          <p:nvPr/>
        </p:nvGrpSpPr>
        <p:grpSpPr>
          <a:xfrm>
            <a:off x="432612" y="6542514"/>
            <a:ext cx="1656246" cy="245303"/>
            <a:chOff x="432612" y="6542514"/>
            <a:chExt cx="1656246" cy="245303"/>
          </a:xfrm>
        </p:grpSpPr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1090AAE6-0CD0-452B-AE9A-F9EBC14F56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32612" y="6542514"/>
              <a:ext cx="123292" cy="211358"/>
            </a:xfrm>
            <a:prstGeom prst="rect">
              <a:avLst/>
            </a:prstGeom>
          </p:spPr>
        </p:pic>
        <p:pic>
          <p:nvPicPr>
            <p:cNvPr id="75" name="Picture 74">
              <a:extLst>
                <a:ext uri="{FF2B5EF4-FFF2-40B4-BE49-F238E27FC236}">
                  <a16:creationId xmlns:a16="http://schemas.microsoft.com/office/drawing/2014/main" id="{D0FB6789-A774-46E8-9D29-C38836E7728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268292" y="6583681"/>
              <a:ext cx="123292" cy="154115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82E14B25-4A65-4DE7-B98A-24CAD7D1E92A}"/>
                </a:ext>
              </a:extLst>
            </p:cNvPr>
            <p:cNvSpPr txBox="1"/>
            <p:nvPr/>
          </p:nvSpPr>
          <p:spPr>
            <a:xfrm>
              <a:off x="484436" y="6556985"/>
              <a:ext cx="724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Vegetarian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CF10322-05BA-427F-8B85-AA683CD9F22F}"/>
                </a:ext>
              </a:extLst>
            </p:cNvPr>
            <p:cNvSpPr txBox="1"/>
            <p:nvPr/>
          </p:nvSpPr>
          <p:spPr>
            <a:xfrm>
              <a:off x="1364548" y="6556985"/>
              <a:ext cx="724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Nudge</a:t>
              </a:r>
            </a:p>
          </p:txBody>
        </p:sp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7D3D5EC4-7BD8-4BA1-B35E-FA2CC69899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4078" y="6233455"/>
            <a:ext cx="123292" cy="21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29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B21E9FB-E081-804A-B82E-71D94B7444F4}"/>
              </a:ext>
            </a:extLst>
          </p:cNvPr>
          <p:cNvSpPr txBox="1"/>
          <p:nvPr/>
        </p:nvSpPr>
        <p:spPr>
          <a:xfrm>
            <a:off x="5805682" y="349979"/>
            <a:ext cx="4272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W/C: 25/04, 16/05, 06/06, 18/07</a:t>
            </a:r>
            <a:endParaRPr lang="en-GB" sz="1000" b="1" dirty="0">
              <a:solidFill>
                <a:schemeClr val="bg1"/>
              </a:solidFill>
              <a:latin typeface="Calibri Regular"/>
              <a:cs typeface="Futura Medium" panose="020B0602020204020303" pitchFamily="34" charset="-79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BF70EF-A53F-AD4F-BE7D-43D8BF1FF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15473"/>
              </p:ext>
            </p:extLst>
          </p:nvPr>
        </p:nvGraphicFramePr>
        <p:xfrm>
          <a:off x="71758" y="1027311"/>
          <a:ext cx="11658598" cy="5384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675">
                  <a:extLst>
                    <a:ext uri="{9D8B030D-6E8A-4147-A177-3AD203B41FA5}">
                      <a16:colId xmlns:a16="http://schemas.microsoft.com/office/drawing/2014/main" val="3281963926"/>
                    </a:ext>
                  </a:extLst>
                </a:gridCol>
                <a:gridCol w="1686115">
                  <a:extLst>
                    <a:ext uri="{9D8B030D-6E8A-4147-A177-3AD203B41FA5}">
                      <a16:colId xmlns:a16="http://schemas.microsoft.com/office/drawing/2014/main" val="927356576"/>
                    </a:ext>
                  </a:extLst>
                </a:gridCol>
                <a:gridCol w="1415658">
                  <a:extLst>
                    <a:ext uri="{9D8B030D-6E8A-4147-A177-3AD203B41FA5}">
                      <a16:colId xmlns:a16="http://schemas.microsoft.com/office/drawing/2014/main" val="2062033591"/>
                    </a:ext>
                  </a:extLst>
                </a:gridCol>
                <a:gridCol w="1163919">
                  <a:extLst>
                    <a:ext uri="{9D8B030D-6E8A-4147-A177-3AD203B41FA5}">
                      <a16:colId xmlns:a16="http://schemas.microsoft.com/office/drawing/2014/main" val="992653105"/>
                    </a:ext>
                  </a:extLst>
                </a:gridCol>
                <a:gridCol w="1537631">
                  <a:extLst>
                    <a:ext uri="{9D8B030D-6E8A-4147-A177-3AD203B41FA5}">
                      <a16:colId xmlns:a16="http://schemas.microsoft.com/office/drawing/2014/main" val="82424857"/>
                    </a:ext>
                  </a:extLst>
                </a:gridCol>
                <a:gridCol w="1350775">
                  <a:extLst>
                    <a:ext uri="{9D8B030D-6E8A-4147-A177-3AD203B41FA5}">
                      <a16:colId xmlns:a16="http://schemas.microsoft.com/office/drawing/2014/main" val="4187466116"/>
                    </a:ext>
                  </a:extLst>
                </a:gridCol>
                <a:gridCol w="1515887">
                  <a:extLst>
                    <a:ext uri="{9D8B030D-6E8A-4147-A177-3AD203B41FA5}">
                      <a16:colId xmlns:a16="http://schemas.microsoft.com/office/drawing/2014/main" val="1578612834"/>
                    </a:ext>
                  </a:extLst>
                </a:gridCol>
                <a:gridCol w="1185663">
                  <a:extLst>
                    <a:ext uri="{9D8B030D-6E8A-4147-A177-3AD203B41FA5}">
                      <a16:colId xmlns:a16="http://schemas.microsoft.com/office/drawing/2014/main" val="188751820"/>
                    </a:ext>
                  </a:extLst>
                </a:gridCol>
                <a:gridCol w="1161275">
                  <a:extLst>
                    <a:ext uri="{9D8B030D-6E8A-4147-A177-3AD203B41FA5}">
                      <a16:colId xmlns:a16="http://schemas.microsoft.com/office/drawing/2014/main" val="3475818736"/>
                    </a:ext>
                  </a:extLst>
                </a:gridCol>
              </a:tblGrid>
              <a:tr h="362590">
                <a:tc rowSpan="2">
                  <a:txBody>
                    <a:bodyPr/>
                    <a:lstStyle/>
                    <a:p>
                      <a:endParaRPr lang="en-GB" sz="13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7445" marR="87445" marT="43722" marB="4372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500" b="0" i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66294" marR="66294" marT="33147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839306"/>
                  </a:ext>
                </a:extLst>
              </a:tr>
              <a:tr h="591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Jackets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Pizza and Pasta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Hot Snacks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Paninis, Subs, Toasties and Baguettes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Sandwiches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Salad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0163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MON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Topped Mac N Cheese </a:t>
                      </a:r>
                      <a:b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(Cajun Pulled Pork or Crispy Cauliflower)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with Sweetcorn</a:t>
                      </a: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  <a:b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50" b="1" i="0" u="none" strike="noStrike" baseline="0" dirty="0">
                        <a:solidFill>
                          <a:schemeClr val="bg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Delicious hot range of paninis, toasties and baguettes for you to choose from. 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80897"/>
                  </a:ext>
                </a:extLst>
              </a:tr>
              <a:tr h="890025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TUE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Beef Lasagne </a:t>
                      </a:r>
                      <a:br>
                        <a:rPr lang="en-GB" sz="80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0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with Garlic and Herb Bread </a:t>
                      </a:r>
                      <a:br>
                        <a:rPr lang="en-GB" sz="80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00" b="0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and Peas</a:t>
                      </a:r>
                    </a:p>
                    <a:p>
                      <a:pPr algn="l"/>
                      <a:b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Vegetable Lasagne </a:t>
                      </a:r>
                      <a:b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served with Garlic &amp; Herb Bread &amp; Broccoli &amp; Peas</a:t>
                      </a: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1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72875"/>
                  </a:ext>
                </a:extLst>
              </a:tr>
              <a:tr h="902107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WED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Roast Chicken with stuffing 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or Sweet Potato &amp; Chickpea Roast</a:t>
                      </a:r>
                      <a:b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with Roast Potatoes, Carrots, Cabbage and Gravy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Steak Pasty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Cheese and Onion Pasty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Vegan Sausage Roll</a:t>
                      </a:r>
                      <a:endParaRPr lang="en-GB" sz="850" b="1" i="0" u="none" strike="noStrike" baseline="0" dirty="0">
                        <a:solidFill>
                          <a:schemeClr val="bg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51713"/>
                  </a:ext>
                </a:extLst>
              </a:tr>
              <a:tr h="84643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THUR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Cajun Chicken Sandwich or Chicken Pitta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with a choice of Sauces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  <a:t>Blackeye Bean Veggie Burger</a:t>
                      </a:r>
                      <a:br>
                        <a:rPr lang="en-GB" sz="800" b="1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+mn-lt"/>
                        </a:rPr>
                        <a:t>with Fajita Wedges, Corn Slaw  &amp; Sweetcorn</a:t>
                      </a: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13158"/>
                  </a:ext>
                </a:extLst>
              </a:tr>
              <a:tr h="84643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FRI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Chips N Things…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A weekly choice of Savoury Bakes,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or 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Dirty Fries with Coleslaw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 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8831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94A3E98-8231-2943-8563-B8A27E487C42}"/>
              </a:ext>
            </a:extLst>
          </p:cNvPr>
          <p:cNvSpPr txBox="1"/>
          <p:nvPr/>
        </p:nvSpPr>
        <p:spPr>
          <a:xfrm>
            <a:off x="4724650" y="322011"/>
            <a:ext cx="923675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WEEK 2 </a:t>
            </a:r>
            <a:b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</a:br>
            <a: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MENU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3598349-75AD-F04C-B9F0-F37F2AFB2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524" y="1495763"/>
            <a:ext cx="1345752" cy="4485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894DA2-8F98-784F-9B3C-B1DE7F29C4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666" y="1497950"/>
            <a:ext cx="1298214" cy="4327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28AF4CF-C717-D24D-81FC-59B55390F4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9896"/>
          <a:stretch/>
        </p:blipFill>
        <p:spPr>
          <a:xfrm>
            <a:off x="6994847" y="939071"/>
            <a:ext cx="1763810" cy="43315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D2A0533-E05C-3A4B-AAC4-F4044FB25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7831" y="6522899"/>
            <a:ext cx="123292" cy="21135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D4007A7-5266-3C49-A19F-4B3194AB6D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9712" y="6582571"/>
            <a:ext cx="158162" cy="12301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3013611-9451-D147-A49B-A25BDFD61F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05943" y="6582571"/>
            <a:ext cx="92563" cy="1293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71462D-1671-BB48-B709-E4129DC192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8817" y="6579440"/>
            <a:ext cx="123292" cy="15411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A7CFFD-CD7B-C542-8731-3CF10ADD01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89662" y="6591632"/>
            <a:ext cx="107637" cy="12301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05425F8-8D11-F74A-8F10-770075178F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560" y="5509240"/>
            <a:ext cx="123292" cy="21135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CAA73C-9F72-3749-8BDA-9F7630C59F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612" y="5713494"/>
            <a:ext cx="123292" cy="21135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B1C1B06-1660-3E44-B05F-E342B08C42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3004" y="1989883"/>
            <a:ext cx="123292" cy="21135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88601BE-1E22-3147-A033-37D7CC068D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1464" y="2180455"/>
            <a:ext cx="123292" cy="2113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DFCAFD-467B-9442-BBB5-2703C15A06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612" y="3960561"/>
            <a:ext cx="123292" cy="2113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2449DBB-8FC4-D344-8516-9A9046B2D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8081" y="4668761"/>
            <a:ext cx="123292" cy="2113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331AC61-D62F-CF4A-9CF9-CDED95B3F3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5417" y="4860571"/>
            <a:ext cx="123292" cy="21135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A779037E-DA8B-DA4C-B52E-DA72DBA741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3811" y="4085690"/>
            <a:ext cx="123292" cy="21135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D2760651-84F9-D74D-91B0-18692011E9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1675" y="4381322"/>
            <a:ext cx="123292" cy="21135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2F5C7DD-49AA-1C43-B0DE-B10E472C56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1010" y="3764730"/>
            <a:ext cx="123292" cy="21135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DBABA81-782F-42CF-9E9F-DF656E63DD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1010" y="2890499"/>
            <a:ext cx="123292" cy="21135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037C6FA-0351-44D6-B7EA-11160692CB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7612" y="3067803"/>
            <a:ext cx="123292" cy="21135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0AD2B5-D42E-4F16-8C65-530A96CA8A11}"/>
              </a:ext>
            </a:extLst>
          </p:cNvPr>
          <p:cNvGraphicFramePr>
            <a:graphicFrameLocks noGrp="1"/>
          </p:cNvGraphicFramePr>
          <p:nvPr/>
        </p:nvGraphicFramePr>
        <p:xfrm>
          <a:off x="11911962" y="1374408"/>
          <a:ext cx="208280" cy="599171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681939718"/>
                    </a:ext>
                  </a:extLst>
                </a:gridCol>
              </a:tblGrid>
              <a:tr h="5991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35130"/>
                  </a:ext>
                </a:extLst>
              </a:tr>
            </a:tbl>
          </a:graphicData>
        </a:graphic>
      </p:graphicFrame>
      <p:pic>
        <p:nvPicPr>
          <p:cNvPr id="52" name="Picture 51">
            <a:extLst>
              <a:ext uri="{FF2B5EF4-FFF2-40B4-BE49-F238E27FC236}">
                <a16:creationId xmlns:a16="http://schemas.microsoft.com/office/drawing/2014/main" id="{8285E5D5-C6DD-5042-B7B4-4740501157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0480" y="2031870"/>
            <a:ext cx="123292" cy="15411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BFD4096-55A0-5A49-9197-C81F485C02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5005" y="2920597"/>
            <a:ext cx="123292" cy="15411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6C746D7-7DB1-3644-8F5F-6FCF19A7B1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3869" y="3802144"/>
            <a:ext cx="123292" cy="1541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7123BFB-226D-084E-8540-3D845A7A29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3869" y="4716544"/>
            <a:ext cx="123292" cy="15411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3C21BE66-F3CA-BA43-A413-B947DF6A1C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88394" y="5554287"/>
            <a:ext cx="123292" cy="154115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1E2AD672-2145-EA45-A538-B9F6A2146A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23235" y="2195445"/>
            <a:ext cx="123292" cy="21135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CD2D784F-2591-2C47-92E7-A9E6AEF594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5566" y="6049795"/>
            <a:ext cx="123292" cy="211358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B3746985-5CD3-46BC-93DE-B4D7CAF806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05969" y="1994320"/>
            <a:ext cx="123292" cy="211358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86313537-BC57-475C-B591-54CA4CD416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8281" y="2196019"/>
            <a:ext cx="123292" cy="211358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FEAA5A03-9CA2-4C5E-867C-C72488763C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8590" y="2886316"/>
            <a:ext cx="123292" cy="211358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71F193D0-EB56-4932-A4B7-1FB470EAA7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0902" y="3088015"/>
            <a:ext cx="123292" cy="211358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A567BCA4-9D58-48C6-B70F-21185EE724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3745" y="3778312"/>
            <a:ext cx="123292" cy="211358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9BA4A22D-33F1-46C4-9FE5-22331EDAF4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6057" y="3980011"/>
            <a:ext cx="123292" cy="211358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1A7E4E5F-7816-477F-9525-ED35915E85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8011" y="4678420"/>
            <a:ext cx="123292" cy="21135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04C09B13-5E4A-49AE-8339-8D28AC5A89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0323" y="4880119"/>
            <a:ext cx="123292" cy="211358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CA4B56F0-F80F-4AA6-8313-7C2E40738A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4700" y="5550107"/>
            <a:ext cx="123292" cy="211358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9C00BD72-0CF5-4853-8918-7A42BB439B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012" y="5751806"/>
            <a:ext cx="123292" cy="211358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15975BE6-C160-4B8F-A2C0-DB0945971ACD}"/>
              </a:ext>
            </a:extLst>
          </p:cNvPr>
          <p:cNvSpPr/>
          <p:nvPr/>
        </p:nvSpPr>
        <p:spPr>
          <a:xfrm>
            <a:off x="7194884" y="6522899"/>
            <a:ext cx="4740442" cy="2990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9E87DC33-FD48-44B0-BE5A-B0FD531B4B9C}"/>
              </a:ext>
            </a:extLst>
          </p:cNvPr>
          <p:cNvGrpSpPr/>
          <p:nvPr/>
        </p:nvGrpSpPr>
        <p:grpSpPr>
          <a:xfrm>
            <a:off x="432612" y="6542514"/>
            <a:ext cx="1656246" cy="245303"/>
            <a:chOff x="432612" y="6542514"/>
            <a:chExt cx="1656246" cy="245303"/>
          </a:xfrm>
        </p:grpSpPr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5338D207-722C-4E83-87DD-9C39226B88F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32612" y="6542514"/>
              <a:ext cx="123292" cy="211358"/>
            </a:xfrm>
            <a:prstGeom prst="rect">
              <a:avLst/>
            </a:prstGeom>
          </p:spPr>
        </p:pic>
        <p:pic>
          <p:nvPicPr>
            <p:cNvPr id="91" name="Picture 90">
              <a:extLst>
                <a:ext uri="{FF2B5EF4-FFF2-40B4-BE49-F238E27FC236}">
                  <a16:creationId xmlns:a16="http://schemas.microsoft.com/office/drawing/2014/main" id="{41D17516-5DD5-4BE4-96F6-CD656C1AD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268292" y="6583681"/>
              <a:ext cx="123292" cy="154115"/>
            </a:xfrm>
            <a:prstGeom prst="rect">
              <a:avLst/>
            </a:prstGeom>
          </p:spPr>
        </p:pic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34B1578-EA6C-4C94-935B-2E3A89D7B7A2}"/>
                </a:ext>
              </a:extLst>
            </p:cNvPr>
            <p:cNvSpPr txBox="1"/>
            <p:nvPr/>
          </p:nvSpPr>
          <p:spPr>
            <a:xfrm>
              <a:off x="484436" y="6556985"/>
              <a:ext cx="724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Vegetarian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FC330A2C-6673-496C-B514-8F25622DCC1D}"/>
                </a:ext>
              </a:extLst>
            </p:cNvPr>
            <p:cNvSpPr txBox="1"/>
            <p:nvPr/>
          </p:nvSpPr>
          <p:spPr>
            <a:xfrm>
              <a:off x="1364548" y="6556985"/>
              <a:ext cx="724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Nudge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461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B21E9FB-E081-804A-B82E-71D94B7444F4}"/>
              </a:ext>
            </a:extLst>
          </p:cNvPr>
          <p:cNvSpPr txBox="1"/>
          <p:nvPr/>
        </p:nvSpPr>
        <p:spPr>
          <a:xfrm>
            <a:off x="5805682" y="349979"/>
            <a:ext cx="42720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W/C 02/05, 23/05, 13/06, 04/07</a:t>
            </a:r>
            <a:endParaRPr lang="en-GB" sz="1000" b="1" dirty="0">
              <a:solidFill>
                <a:schemeClr val="bg1"/>
              </a:solidFill>
              <a:latin typeface="Calibri Regular"/>
              <a:cs typeface="Futura Medium" panose="020B0602020204020303" pitchFamily="34" charset="-79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BF70EF-A53F-AD4F-BE7D-43D8BF1FF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542966"/>
              </p:ext>
            </p:extLst>
          </p:nvPr>
        </p:nvGraphicFramePr>
        <p:xfrm>
          <a:off x="230090" y="892508"/>
          <a:ext cx="11658598" cy="5347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358">
                  <a:extLst>
                    <a:ext uri="{9D8B030D-6E8A-4147-A177-3AD203B41FA5}">
                      <a16:colId xmlns:a16="http://schemas.microsoft.com/office/drawing/2014/main" val="3281963926"/>
                    </a:ext>
                  </a:extLst>
                </a:gridCol>
                <a:gridCol w="1633432">
                  <a:extLst>
                    <a:ext uri="{9D8B030D-6E8A-4147-A177-3AD203B41FA5}">
                      <a16:colId xmlns:a16="http://schemas.microsoft.com/office/drawing/2014/main" val="927356576"/>
                    </a:ext>
                  </a:extLst>
                </a:gridCol>
                <a:gridCol w="1415658">
                  <a:extLst>
                    <a:ext uri="{9D8B030D-6E8A-4147-A177-3AD203B41FA5}">
                      <a16:colId xmlns:a16="http://schemas.microsoft.com/office/drawing/2014/main" val="2062033591"/>
                    </a:ext>
                  </a:extLst>
                </a:gridCol>
                <a:gridCol w="1163919">
                  <a:extLst>
                    <a:ext uri="{9D8B030D-6E8A-4147-A177-3AD203B41FA5}">
                      <a16:colId xmlns:a16="http://schemas.microsoft.com/office/drawing/2014/main" val="992653105"/>
                    </a:ext>
                  </a:extLst>
                </a:gridCol>
                <a:gridCol w="1537631">
                  <a:extLst>
                    <a:ext uri="{9D8B030D-6E8A-4147-A177-3AD203B41FA5}">
                      <a16:colId xmlns:a16="http://schemas.microsoft.com/office/drawing/2014/main" val="82424857"/>
                    </a:ext>
                  </a:extLst>
                </a:gridCol>
                <a:gridCol w="1350775">
                  <a:extLst>
                    <a:ext uri="{9D8B030D-6E8A-4147-A177-3AD203B41FA5}">
                      <a16:colId xmlns:a16="http://schemas.microsoft.com/office/drawing/2014/main" val="4187466116"/>
                    </a:ext>
                  </a:extLst>
                </a:gridCol>
                <a:gridCol w="1515887">
                  <a:extLst>
                    <a:ext uri="{9D8B030D-6E8A-4147-A177-3AD203B41FA5}">
                      <a16:colId xmlns:a16="http://schemas.microsoft.com/office/drawing/2014/main" val="1578612834"/>
                    </a:ext>
                  </a:extLst>
                </a:gridCol>
                <a:gridCol w="1185663">
                  <a:extLst>
                    <a:ext uri="{9D8B030D-6E8A-4147-A177-3AD203B41FA5}">
                      <a16:colId xmlns:a16="http://schemas.microsoft.com/office/drawing/2014/main" val="188751820"/>
                    </a:ext>
                  </a:extLst>
                </a:gridCol>
                <a:gridCol w="1161275">
                  <a:extLst>
                    <a:ext uri="{9D8B030D-6E8A-4147-A177-3AD203B41FA5}">
                      <a16:colId xmlns:a16="http://schemas.microsoft.com/office/drawing/2014/main" val="3475818736"/>
                    </a:ext>
                  </a:extLst>
                </a:gridCol>
              </a:tblGrid>
              <a:tr h="362590">
                <a:tc rowSpan="2">
                  <a:txBody>
                    <a:bodyPr/>
                    <a:lstStyle/>
                    <a:p>
                      <a:endParaRPr lang="en-GB" sz="13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7445" marR="87445" marT="43722" marB="43722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400" b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endParaRPr lang="en-GB" sz="1500" b="0" i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87445" marR="87445" marT="43722" marB="4372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solidFill>
                          <a:srgbClr val="C8971F"/>
                        </a:solidFill>
                        <a:latin typeface="+mn-lt"/>
                      </a:endParaRPr>
                    </a:p>
                  </a:txBody>
                  <a:tcPr marL="66294" marR="66294" marT="33147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839306"/>
                  </a:ext>
                </a:extLst>
              </a:tr>
              <a:tr h="591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Jackets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Pizza and Pasta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Hot Snacks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Paninis, Subs, Toasties and Baguettes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Sandwiches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bg1"/>
                          </a:solidFill>
                          <a:latin typeface="+mn-lt"/>
                        </a:rPr>
                        <a:t>Salad</a:t>
                      </a:r>
                    </a:p>
                  </a:txBody>
                  <a:tcPr marL="66294" marR="66294" marT="72000" marB="33147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0163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MON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Topped Mac N Cheese </a:t>
                      </a:r>
                      <a:br>
                        <a:rPr lang="en-GB" sz="800" b="1" dirty="0">
                          <a:solidFill>
                            <a:srgbClr val="000000"/>
                          </a:solidFill>
                          <a:latin typeface="Calibri Regular"/>
                        </a:rPr>
                      </a:b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Cajun Pulled Pork or Crispy Cauliflower with Sweetcorn</a:t>
                      </a: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  <a:br>
                        <a:rPr lang="en-GB" sz="850" b="1" i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50" b="1" i="0" u="none" strike="noStrike" baseline="0" dirty="0">
                        <a:solidFill>
                          <a:schemeClr val="bg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Delicious hot range of paninis, toasties and baguettes for you to choose from. 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80897"/>
                  </a:ext>
                </a:extLst>
              </a:tr>
              <a:tr h="890025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TUE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 Chicken Chow Mein 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with Stir Fried Veg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or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 </a:t>
                      </a:r>
                      <a:br>
                        <a:rPr lang="en-GB" sz="800" b="1" dirty="0">
                          <a:solidFill>
                            <a:srgbClr val="000000"/>
                          </a:solidFill>
                          <a:latin typeface="Calibri Regular"/>
                        </a:rPr>
                      </a:b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Incredible Burger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with Chipotle Wedges, Corn Slaw &amp; Peas</a:t>
                      </a: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1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272875"/>
                  </a:ext>
                </a:extLst>
              </a:tr>
              <a:tr h="902107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WED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eraGR-Regular ☞" pitchFamily="2" charset="0"/>
                        </a:rPr>
                        <a:t>Roast Glazed Ham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raGR-Regular ☞" pitchFamily="2" charset="0"/>
                        </a:rPr>
                        <a:t>or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eraGR-Regular ☞" pitchFamily="2" charset="0"/>
                        </a:rPr>
                        <a:t> </a:t>
                      </a:r>
                      <a:br>
                        <a:rPr lang="en-GB" sz="800" b="1" dirty="0">
                          <a:solidFill>
                            <a:schemeClr val="tx1"/>
                          </a:solidFill>
                          <a:latin typeface="CeraGR-Regular ☞" pitchFamily="2" charset="0"/>
                        </a:rPr>
                      </a:b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eraGR-Regular ☞" pitchFamily="2" charset="0"/>
                        </a:rPr>
                        <a:t>Cheesy Veg Pie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eraGR-Regular ☞" pitchFamily="2" charset="0"/>
                        </a:rPr>
                        <a:t>with Roast Potatoes, Carrots, Cabbage and Gravy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1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Steak Pasty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Cheese and Onion Pasty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Futura Medium" panose="020B0602020204020303" pitchFamily="34" charset="-79"/>
                        </a:rPr>
                        <a:t>Vegan Sausage Roll</a:t>
                      </a:r>
                      <a:endParaRPr lang="en-GB" sz="850" b="1" i="0" u="none" strike="noStrike" baseline="0" dirty="0">
                        <a:solidFill>
                          <a:schemeClr val="bg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651713"/>
                  </a:ext>
                </a:extLst>
              </a:tr>
              <a:tr h="84643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THUR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Thai Red Chicken Curry</a:t>
                      </a:r>
                    </a:p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 </a:t>
                      </a:r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or</a:t>
                      </a: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 </a:t>
                      </a:r>
                      <a:br>
                        <a:rPr lang="en-GB" sz="800" b="1" dirty="0">
                          <a:solidFill>
                            <a:srgbClr val="000000"/>
                          </a:solidFill>
                          <a:latin typeface="Calibri Regular"/>
                        </a:rPr>
                      </a:b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Vegan Thai Green Vegetable Curry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and Wholegrain Rice 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with Lime Spiced Sweetcorn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 </a:t>
                      </a: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Chicken and Bacon Pasta Salad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Futura Medium" panose="020B0602020204020303" pitchFamily="34" charset="-79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913158"/>
                  </a:ext>
                </a:extLst>
              </a:tr>
              <a:tr h="846439">
                <a:tc>
                  <a:txBody>
                    <a:bodyPr/>
                    <a:lstStyle/>
                    <a:p>
                      <a:pPr algn="ctr"/>
                      <a:r>
                        <a:rPr lang="en-GB" sz="1100" b="1" i="0" dirty="0">
                          <a:solidFill>
                            <a:schemeClr val="tx1"/>
                          </a:solidFill>
                          <a:latin typeface="+mn-lt"/>
                        </a:rPr>
                        <a:t>FRI</a:t>
                      </a:r>
                    </a:p>
                  </a:txBody>
                  <a:tcPr marL="66294" marR="66294" marT="33147" marB="331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800" b="1" dirty="0">
                          <a:solidFill>
                            <a:schemeClr val="tx1"/>
                          </a:solidFill>
                          <a:latin typeface="Calibri Regular"/>
                        </a:rPr>
                        <a:t>Chips N Things…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A weekly choice of Savoury Bakes,</a:t>
                      </a: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or </a:t>
                      </a:r>
                    </a:p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Calibri Regular"/>
                      </a:endParaRPr>
                    </a:p>
                    <a:p>
                      <a:pPr algn="l"/>
                      <a:r>
                        <a:rPr lang="en-GB" sz="800" b="0" dirty="0">
                          <a:solidFill>
                            <a:schemeClr val="tx1"/>
                          </a:solidFill>
                          <a:latin typeface="Calibri Regular"/>
                        </a:rPr>
                        <a:t>Dirty Fries with Coleslaw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00" b="0" dirty="0">
                        <a:solidFill>
                          <a:schemeClr val="tx1"/>
                        </a:solidFill>
                        <a:latin typeface="CeraGR-Regular ☞" pitchFamily="2" charset="0"/>
                      </a:endParaRPr>
                    </a:p>
                  </a:txBody>
                  <a:tcPr marL="74295" marR="74295" marT="37148" marB="3714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Baked beans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Cheese</a:t>
                      </a:r>
                    </a:p>
                    <a:p>
                      <a:pPr lvl="0" algn="l">
                        <a:lnSpc>
                          <a:spcPct val="150000"/>
                        </a:lnSpc>
                      </a:pPr>
                      <a:r>
                        <a:rPr lang="en-GB" sz="85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Mayo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Herby Tomato Pasta </a:t>
                      </a:r>
                      <a:b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</a:br>
                      <a:r>
                        <a:rPr lang="en-GB" sz="850" b="1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Margherita Pizza </a:t>
                      </a: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850" b="0" i="0" dirty="0">
                        <a:solidFill>
                          <a:schemeClr val="tx1"/>
                        </a:solidFill>
                        <a:latin typeface="+mn-lt"/>
                        <a:cs typeface="Futura Medium" panose="020B0602020204020303" pitchFamily="34" charset="-79"/>
                      </a:endParaRPr>
                    </a:p>
                  </a:txBody>
                  <a:tcPr marL="72000" marR="66294" marT="36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u="none" strike="noStrike" noProof="0" dirty="0">
                          <a:solidFill>
                            <a:schemeClr val="tx1"/>
                          </a:solidFill>
                          <a:latin typeface="Calibri"/>
                        </a:rPr>
                        <a:t>Delicious hot range of paninis, toasties and baguettes for you to choose from. </a:t>
                      </a:r>
                      <a:endParaRPr lang="en-US" dirty="0"/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850" b="0" i="0" dirty="0">
                          <a:solidFill>
                            <a:schemeClr val="tx1"/>
                          </a:solidFill>
                          <a:latin typeface="+mn-lt"/>
                          <a:cs typeface="Futura Medium"/>
                        </a:rPr>
                        <a:t>Your favourite sarnie fillings every day!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Futura Medium" panose="020B0602020204020303" pitchFamily="34" charset="-79"/>
                        </a:rPr>
                        <a:t>Tuna and Sweetcorn Pasta Salad </a:t>
                      </a:r>
                    </a:p>
                  </a:txBody>
                  <a:tcPr marL="72000" marR="66294" marT="72000" marB="33147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8971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E8523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8831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94A3E98-8231-2943-8563-B8A27E487C42}"/>
              </a:ext>
            </a:extLst>
          </p:cNvPr>
          <p:cNvSpPr txBox="1"/>
          <p:nvPr/>
        </p:nvSpPr>
        <p:spPr>
          <a:xfrm>
            <a:off x="4724650" y="322011"/>
            <a:ext cx="923675" cy="5055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WEEK 3 </a:t>
            </a:r>
            <a:b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</a:br>
            <a:r>
              <a:rPr lang="en-US" sz="1600" dirty="0">
                <a:solidFill>
                  <a:schemeClr val="bg1"/>
                </a:solidFill>
                <a:latin typeface="Calibri Regular"/>
                <a:cs typeface="Futura Medium" panose="020B0602020204020303" pitchFamily="34" charset="-79"/>
              </a:rPr>
              <a:t>MENU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3598349-75AD-F04C-B9F0-F37F2AFB2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8524" y="1495763"/>
            <a:ext cx="1345752" cy="44858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F894DA2-8F98-784F-9B3C-B1DE7F29C4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666" y="1497950"/>
            <a:ext cx="1298214" cy="4327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28AF4CF-C717-D24D-81FC-59B55390F4D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9896"/>
          <a:stretch/>
        </p:blipFill>
        <p:spPr>
          <a:xfrm>
            <a:off x="6994847" y="939071"/>
            <a:ext cx="1763810" cy="43315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D2A0533-E05C-3A4B-AAC4-F4044FB257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7831" y="6522899"/>
            <a:ext cx="123292" cy="21135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D4007A7-5266-3C49-A19F-4B3194AB6D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9712" y="6582571"/>
            <a:ext cx="158162" cy="12301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3013611-9451-D147-A49B-A25BDFD61F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905943" y="6582571"/>
            <a:ext cx="92563" cy="12937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71462D-1671-BB48-B709-E4129DC192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18817" y="6579440"/>
            <a:ext cx="123292" cy="15411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A7CFFD-CD7B-C542-8731-3CF10ADD01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89662" y="6591632"/>
            <a:ext cx="107637" cy="12301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05425F8-8D11-F74A-8F10-770075178F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560" y="5559573"/>
            <a:ext cx="123292" cy="21135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7CAA73C-9F72-3749-8BDA-9F7630C59F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67861" y="5818926"/>
            <a:ext cx="123292" cy="21135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B1C1B06-1660-3E44-B05F-E342B08C42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3004" y="1989883"/>
            <a:ext cx="123292" cy="21135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88601BE-1E22-3147-A033-37D7CC068D8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88383" y="2264058"/>
            <a:ext cx="123292" cy="2113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ADFCAFD-467B-9442-BBB5-2703C15A06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26737" y="4028514"/>
            <a:ext cx="123292" cy="2113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72449DBB-8FC4-D344-8516-9A9046B2D5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8081" y="4709401"/>
            <a:ext cx="123292" cy="2113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331AC61-D62F-CF4A-9CF9-CDED95B3F3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0029" y="4995028"/>
            <a:ext cx="123292" cy="211358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2F5C7DD-49AA-1C43-B0DE-B10E472C56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1010" y="3805370"/>
            <a:ext cx="123292" cy="21135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DBABA81-782F-42CF-9E9F-DF656E63DDE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61010" y="2931139"/>
            <a:ext cx="123292" cy="211358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9037C6FA-0351-44D6-B7EA-11160692CB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9727" y="3171944"/>
            <a:ext cx="123292" cy="21135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0AD2B5-D42E-4F16-8C65-530A96CA8A11}"/>
              </a:ext>
            </a:extLst>
          </p:cNvPr>
          <p:cNvGraphicFramePr>
            <a:graphicFrameLocks noGrp="1"/>
          </p:cNvGraphicFramePr>
          <p:nvPr/>
        </p:nvGraphicFramePr>
        <p:xfrm>
          <a:off x="11911962" y="1374408"/>
          <a:ext cx="208280" cy="599171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681939718"/>
                    </a:ext>
                  </a:extLst>
                </a:gridCol>
              </a:tblGrid>
              <a:tr h="5991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35130"/>
                  </a:ext>
                </a:extLst>
              </a:tr>
            </a:tbl>
          </a:graphicData>
        </a:graphic>
      </p:graphicFrame>
      <p:pic>
        <p:nvPicPr>
          <p:cNvPr id="52" name="Picture 51">
            <a:extLst>
              <a:ext uri="{FF2B5EF4-FFF2-40B4-BE49-F238E27FC236}">
                <a16:creationId xmlns:a16="http://schemas.microsoft.com/office/drawing/2014/main" id="{8285E5D5-C6DD-5042-B7B4-4740501157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00480" y="2031870"/>
            <a:ext cx="123292" cy="154115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DBFD4096-55A0-5A49-9197-C81F485C02B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5005" y="2961237"/>
            <a:ext cx="123292" cy="15411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86C746D7-7DB1-3644-8F5F-6FCF19A7B16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3869" y="3842784"/>
            <a:ext cx="123292" cy="154115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57123BFB-226D-084E-8540-3D845A7A29B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93869" y="4757184"/>
            <a:ext cx="123292" cy="154115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3C21BE66-F3CA-BA43-A413-B947DF6A1C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14248" y="5617673"/>
            <a:ext cx="123292" cy="154115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1E2AD672-2145-EA45-A538-B9F6A2146A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1369" y="2194398"/>
            <a:ext cx="123292" cy="211358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88645214-C8CC-124D-B598-1933D062A7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2507" y="2241732"/>
            <a:ext cx="123292" cy="15411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816FD079-650F-47AA-A57C-E319939130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4700" y="5550107"/>
            <a:ext cx="123292" cy="211358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8155D1E-BB1D-489C-B282-0CCD246316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012" y="5751806"/>
            <a:ext cx="123292" cy="211358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272345E-F1B1-4D70-8626-419FA25AC6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2042" y="4690587"/>
            <a:ext cx="123292" cy="211358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1C5699C7-040C-4A6E-A2C2-D82524A954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4354" y="4892286"/>
            <a:ext cx="123292" cy="211358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27B9498D-F614-4FE9-BF81-2D0D873853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5488" y="3774908"/>
            <a:ext cx="123292" cy="211358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176C94D8-13C7-4213-BE0F-B94194F46E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800" y="3976607"/>
            <a:ext cx="123292" cy="211358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31EF8D0B-DDB3-4E8B-89AB-BE1900EC5A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5488" y="2895067"/>
            <a:ext cx="123292" cy="21135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3A325813-3F35-49C4-A66B-032DA84F85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800" y="3096766"/>
            <a:ext cx="123292" cy="211358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23FF40C3-B7B8-43A0-B52A-AFE8922926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85488" y="1997719"/>
            <a:ext cx="123292" cy="21135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C5B8F5E4-270E-43E0-AD24-59179B3ABD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800" y="2199418"/>
            <a:ext cx="123292" cy="211358"/>
          </a:xfrm>
          <a:prstGeom prst="rect">
            <a:avLst/>
          </a:prstGeom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1248FB67-A1A2-41A7-9F7B-40BF03599D14}"/>
              </a:ext>
            </a:extLst>
          </p:cNvPr>
          <p:cNvSpPr/>
          <p:nvPr/>
        </p:nvSpPr>
        <p:spPr>
          <a:xfrm>
            <a:off x="7194884" y="6522899"/>
            <a:ext cx="4740442" cy="2990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EE13F74-D462-490C-A7B2-EF464F547047}"/>
              </a:ext>
            </a:extLst>
          </p:cNvPr>
          <p:cNvGrpSpPr/>
          <p:nvPr/>
        </p:nvGrpSpPr>
        <p:grpSpPr>
          <a:xfrm>
            <a:off x="432612" y="6542514"/>
            <a:ext cx="1656246" cy="245303"/>
            <a:chOff x="432612" y="6542514"/>
            <a:chExt cx="1656246" cy="245303"/>
          </a:xfrm>
        </p:grpSpPr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D43D1377-20F2-43AC-A5BB-82F21C20643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32612" y="6542514"/>
              <a:ext cx="123292" cy="211358"/>
            </a:xfrm>
            <a:prstGeom prst="rect">
              <a:avLst/>
            </a:prstGeom>
          </p:spPr>
        </p:pic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7742C1C3-2EDC-4866-AB00-EE4C7363CC3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268292" y="6583681"/>
              <a:ext cx="123292" cy="154115"/>
            </a:xfrm>
            <a:prstGeom prst="rect">
              <a:avLst/>
            </a:prstGeom>
          </p:spPr>
        </p:pic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C14A630F-9DE3-4113-B373-6525177A57B4}"/>
                </a:ext>
              </a:extLst>
            </p:cNvPr>
            <p:cNvSpPr txBox="1"/>
            <p:nvPr/>
          </p:nvSpPr>
          <p:spPr>
            <a:xfrm>
              <a:off x="484436" y="6556985"/>
              <a:ext cx="724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Vegetarian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4CD7C9F-8F9D-4559-BD85-6B2D421961A5}"/>
                </a:ext>
              </a:extLst>
            </p:cNvPr>
            <p:cNvSpPr txBox="1"/>
            <p:nvPr/>
          </p:nvSpPr>
          <p:spPr>
            <a:xfrm>
              <a:off x="1364548" y="6556985"/>
              <a:ext cx="72431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/>
                <a:t>Nudge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9342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3B7B95651FA6478BE12EB3B3018284" ma:contentTypeVersion="14" ma:contentTypeDescription="Create a new document." ma:contentTypeScope="" ma:versionID="7ae12c8729c70d707b371634cfc5f311">
  <xsd:schema xmlns:xsd="http://www.w3.org/2001/XMLSchema" xmlns:xs="http://www.w3.org/2001/XMLSchema" xmlns:p="http://schemas.microsoft.com/office/2006/metadata/properties" xmlns:ns3="e11d05a4-d63a-40a0-82d6-321cc8e2f84c" xmlns:ns4="28d49cf9-d9ae-4b44-93e4-409085e475b7" targetNamespace="http://schemas.microsoft.com/office/2006/metadata/properties" ma:root="true" ma:fieldsID="03b66debd3b4ff3101ea297ee1dba442" ns3:_="" ns4:_="">
    <xsd:import namespace="e11d05a4-d63a-40a0-82d6-321cc8e2f84c"/>
    <xsd:import namespace="28d49cf9-d9ae-4b44-93e4-409085e475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d05a4-d63a-40a0-82d6-321cc8e2f8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49cf9-d9ae-4b44-93e4-409085e475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8609E8-6F45-48DF-B791-09C2813D6A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C956B5-2109-4AE2-B3B4-B496634DD538}">
  <ds:schemaRefs>
    <ds:schemaRef ds:uri="e11d05a4-d63a-40a0-82d6-321cc8e2f84c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28d49cf9-d9ae-4b44-93e4-409085e475b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8037E9F-2ECD-4591-B5CB-A147A63993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1d05a4-d63a-40a0-82d6-321cc8e2f84c"/>
    <ds:schemaRef ds:uri="28d49cf9-d9ae-4b44-93e4-409085e47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1087</Words>
  <Application>Microsoft Office PowerPoint</Application>
  <PresentationFormat>Widescreen</PresentationFormat>
  <Paragraphs>225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Calibri Regular</vt:lpstr>
      <vt:lpstr>CeraGR-Regular ☞</vt:lpstr>
      <vt:lpstr>Futura Medium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Jade McKinlay</cp:lastModifiedBy>
  <cp:revision>77</cp:revision>
  <dcterms:created xsi:type="dcterms:W3CDTF">2021-11-23T16:08:27Z</dcterms:created>
  <dcterms:modified xsi:type="dcterms:W3CDTF">2022-05-25T08:16:40Z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0x0101000D3B7B95651FA6478BE12EB3B3018284</vt:lpwstr>
  </property>
  <property fmtid="{D5CDD505-2E9C-101B-9397-08002B2CF9AE}" pid="3" name="MSIP_Label_8dcec875-1593-4233-b8b1-a96d276bd4ae_Enabled">
    <vt:lpwstr>true</vt:lpwstr>
  </property>
  <property fmtid="{D5CDD505-2E9C-101B-9397-08002B2CF9AE}" pid="4" name="MSIP_Label_8dcec875-1593-4233-b8b1-a96d276bd4ae_SetDate">
    <vt:lpwstr>2022-05-16T15:20:18Z</vt:lpwstr>
  </property>
  <property fmtid="{D5CDD505-2E9C-101B-9397-08002B2CF9AE}" pid="5" name="MSIP_Label_8dcec875-1593-4233-b8b1-a96d276bd4ae_Method">
    <vt:lpwstr>Privileged</vt:lpwstr>
  </property>
  <property fmtid="{D5CDD505-2E9C-101B-9397-08002B2CF9AE}" pid="6" name="MSIP_Label_8dcec875-1593-4233-b8b1-a96d276bd4ae_Name">
    <vt:lpwstr>8dcec875-1593-4233-b8b1-a96d276bd4ae</vt:lpwstr>
  </property>
  <property fmtid="{D5CDD505-2E9C-101B-9397-08002B2CF9AE}" pid="7" name="MSIP_Label_8dcec875-1593-4233-b8b1-a96d276bd4ae_SiteId">
    <vt:lpwstr>cd62b7dd-4b48-44bd-90e7-e143a22c8ead</vt:lpwstr>
  </property>
  <property fmtid="{D5CDD505-2E9C-101B-9397-08002B2CF9AE}" pid="8" name="MSIP_Label_8dcec875-1593-4233-b8b1-a96d276bd4ae_ActionId">
    <vt:lpwstr>02f45fde-d8ed-40a9-9836-347ac577c2be</vt:lpwstr>
  </property>
  <property fmtid="{D5CDD505-2E9C-101B-9397-08002B2CF9AE}" pid="9" name="MSIP_Label_8dcec875-1593-4233-b8b1-a96d276bd4ae_ContentBits">
    <vt:lpwstr>0</vt:lpwstr>
  </property>
</Properties>
</file>