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McKinlay" userId="62f14614-68a5-473b-a2d7-0b2e91a3d69a" providerId="ADAL" clId="{973CD289-92F0-4C5C-AB5D-034E98EE1481}"/>
    <pc:docChg chg="delSld">
      <pc:chgData name="Jade McKinlay" userId="62f14614-68a5-473b-a2d7-0b2e91a3d69a" providerId="ADAL" clId="{973CD289-92F0-4C5C-AB5D-034E98EE1481}" dt="2023-02-24T13:49:35.587" v="2" actId="47"/>
      <pc:docMkLst>
        <pc:docMk/>
      </pc:docMkLst>
      <pc:sldChg chg="del">
        <pc:chgData name="Jade McKinlay" userId="62f14614-68a5-473b-a2d7-0b2e91a3d69a" providerId="ADAL" clId="{973CD289-92F0-4C5C-AB5D-034E98EE1481}" dt="2023-02-24T13:49:34.307" v="1" actId="47"/>
        <pc:sldMkLst>
          <pc:docMk/>
          <pc:sldMk cId="3373810010" sldId="258"/>
        </pc:sldMkLst>
      </pc:sldChg>
      <pc:sldChg chg="del">
        <pc:chgData name="Jade McKinlay" userId="62f14614-68a5-473b-a2d7-0b2e91a3d69a" providerId="ADAL" clId="{973CD289-92F0-4C5C-AB5D-034E98EE1481}" dt="2023-02-24T13:49:35.587" v="2" actId="47"/>
        <pc:sldMkLst>
          <pc:docMk/>
          <pc:sldMk cId="110710857" sldId="259"/>
        </pc:sldMkLst>
      </pc:sldChg>
      <pc:sldChg chg="del">
        <pc:chgData name="Jade McKinlay" userId="62f14614-68a5-473b-a2d7-0b2e91a3d69a" providerId="ADAL" clId="{973CD289-92F0-4C5C-AB5D-034E98EE1481}" dt="2023-02-24T13:49:27.297" v="0" actId="47"/>
        <pc:sldMkLst>
          <pc:docMk/>
          <pc:sldMk cId="424962633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3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0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6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6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13C8-5A85-4D62-8DF7-0EAED846A17E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D8A6-DAB0-40C9-B6E2-50A6099E2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2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0CB869-4A95-3160-A996-BE54435F8439}"/>
              </a:ext>
            </a:extLst>
          </p:cNvPr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Gill Sans MT" panose="020B0502020104020203" pitchFamily="34" charset="0"/>
              </a:rPr>
              <a:t>SAFEGUARDING: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Gill Sans MT" panose="020B0502020104020203" pitchFamily="34" charset="0"/>
              </a:rPr>
              <a:t>SUBSTANCE AWARENESS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D77B6-BAE0-E9A0-A20F-8923E1B8E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855" t="4534" r="4082" b="7030"/>
          <a:stretch/>
        </p:blipFill>
        <p:spPr>
          <a:xfrm>
            <a:off x="5361706" y="6279903"/>
            <a:ext cx="1233057" cy="1255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2F418-8A63-7C3A-C10C-9B2DD5A577EF}"/>
              </a:ext>
            </a:extLst>
          </p:cNvPr>
          <p:cNvSpPr txBox="1"/>
          <p:nvPr/>
        </p:nvSpPr>
        <p:spPr>
          <a:xfrm>
            <a:off x="-34639" y="4395789"/>
            <a:ext cx="685800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Gill Sans MT" panose="020B0502020104020203" pitchFamily="34" charset="0"/>
              </a:rPr>
              <a:t>Signs to look out for: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6B216-9C4E-BFDE-9606-C7924E620482}"/>
              </a:ext>
            </a:extLst>
          </p:cNvPr>
          <p:cNvSpPr txBox="1"/>
          <p:nvPr/>
        </p:nvSpPr>
        <p:spPr>
          <a:xfrm>
            <a:off x="138545" y="5254862"/>
            <a:ext cx="6719455" cy="3351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Disengagement from hobbies / interests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Changing friendship groups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 of self-neglect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Poor attendance / performance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motivation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in appetite / eating patterns</a:t>
            </a:r>
            <a:endParaRPr lang="en-GB" sz="2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45527-1605-C75E-2B1C-9888E3B1B35F}"/>
              </a:ext>
            </a:extLst>
          </p:cNvPr>
          <p:cNvSpPr txBox="1"/>
          <p:nvPr/>
        </p:nvSpPr>
        <p:spPr>
          <a:xfrm>
            <a:off x="-1" y="1608892"/>
            <a:ext cx="375458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1 in 4 children aged 11 and over have tried substances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58E787B-B062-DF97-400B-59296BD72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 b="2190"/>
          <a:stretch/>
        </p:blipFill>
        <p:spPr>
          <a:xfrm>
            <a:off x="6054437" y="100532"/>
            <a:ext cx="665018" cy="966637"/>
          </a:xfrm>
          <a:prstGeom prst="rect">
            <a:avLst/>
          </a:prstGeom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30CA89-2EC3-E985-3DB6-8DB1E736A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34" y="8560149"/>
            <a:ext cx="1353474" cy="53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D3EC1-5C7C-8C65-E289-0A24A37803FE}"/>
              </a:ext>
            </a:extLst>
          </p:cNvPr>
          <p:cNvSpPr txBox="1"/>
          <p:nvPr/>
        </p:nvSpPr>
        <p:spPr>
          <a:xfrm>
            <a:off x="3754582" y="1608892"/>
            <a:ext cx="310341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sz="40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40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DB8A1-F73F-D32F-017C-B5A6C3E97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264" t="31977"/>
          <a:stretch/>
        </p:blipFill>
        <p:spPr>
          <a:xfrm>
            <a:off x="3837709" y="1603823"/>
            <a:ext cx="3020291" cy="2554545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A8039E3-4ED8-8D8D-AE73-592DDE9F6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 b="2190"/>
          <a:stretch/>
        </p:blipFill>
        <p:spPr>
          <a:xfrm>
            <a:off x="138545" y="150305"/>
            <a:ext cx="665019" cy="9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C9FD0-D302-190C-1B2A-EB1267DA3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6341" r="26405" b="6339"/>
          <a:stretch/>
        </p:blipFill>
        <p:spPr>
          <a:xfrm flipH="1">
            <a:off x="91549" y="858705"/>
            <a:ext cx="976735" cy="177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63023C-7DD3-FB44-FFE4-90943B69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2" t="5138" r="34863" b="7019"/>
          <a:stretch/>
        </p:blipFill>
        <p:spPr>
          <a:xfrm flipH="1">
            <a:off x="1151440" y="922112"/>
            <a:ext cx="606460" cy="1826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EF50C-FE26-1DCB-562A-0D4415AA97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59" t="2667" r="38941" b="5725"/>
          <a:stretch/>
        </p:blipFill>
        <p:spPr>
          <a:xfrm flipH="1">
            <a:off x="1968653" y="577903"/>
            <a:ext cx="530999" cy="2157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5BDDC-8A31-EFBF-21C8-B31CDB160B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49" t="5765" r="31414" b="6392"/>
          <a:stretch/>
        </p:blipFill>
        <p:spPr>
          <a:xfrm flipH="1">
            <a:off x="3254268" y="673806"/>
            <a:ext cx="496809" cy="1203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CC8B0-F8D7-2E3F-062B-BDD794D4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05" t="5765" r="22325" b="6392"/>
          <a:stretch/>
        </p:blipFill>
        <p:spPr>
          <a:xfrm flipH="1">
            <a:off x="3263892" y="1847852"/>
            <a:ext cx="496809" cy="908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E9549-665E-FD4E-3C9E-3BFE52CB18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37" t="2941" r="41922" b="5451"/>
          <a:stretch/>
        </p:blipFill>
        <p:spPr>
          <a:xfrm flipH="1">
            <a:off x="6180087" y="502581"/>
            <a:ext cx="361122" cy="215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EF033-EB42-CC8A-052B-691022764E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6" t="5033" r="39020" b="6079"/>
          <a:stretch/>
        </p:blipFill>
        <p:spPr>
          <a:xfrm flipH="1">
            <a:off x="3977795" y="558225"/>
            <a:ext cx="510698" cy="2157113"/>
          </a:xfrm>
          <a:prstGeom prst="rect">
            <a:avLst/>
          </a:prstGeom>
        </p:spPr>
      </p:pic>
      <p:pic>
        <p:nvPicPr>
          <p:cNvPr id="9" name="Picture 8" descr="A picture containing cosmetic&#10;&#10;Description automatically generated">
            <a:extLst>
              <a:ext uri="{FF2B5EF4-FFF2-40B4-BE49-F238E27FC236}">
                <a16:creationId xmlns:a16="http://schemas.microsoft.com/office/drawing/2014/main" id="{6CCD5ED5-659B-E246-1E55-7A53045576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5907" r="41096" b="7449"/>
          <a:stretch/>
        </p:blipFill>
        <p:spPr>
          <a:xfrm flipH="1">
            <a:off x="4685605" y="602074"/>
            <a:ext cx="432705" cy="2157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AE872-F639-77D9-F306-C4E82A24A7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000" t="2628" r="34784" b="5764"/>
          <a:stretch/>
        </p:blipFill>
        <p:spPr>
          <a:xfrm flipH="1">
            <a:off x="5289068" y="577904"/>
            <a:ext cx="705148" cy="2157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CC74DA-425D-3EA1-646D-177A50743F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585082" y="521637"/>
            <a:ext cx="697756" cy="21959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35FCAE-4EF2-EA86-2CE0-848B74496954}"/>
              </a:ext>
            </a:extLst>
          </p:cNvPr>
          <p:cNvSpPr txBox="1"/>
          <p:nvPr/>
        </p:nvSpPr>
        <p:spPr>
          <a:xfrm>
            <a:off x="0" y="0"/>
            <a:ext cx="6858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VAPING HARMS YOUR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D799C-84B6-ED12-E291-CDBA7DCFCE02}"/>
              </a:ext>
            </a:extLst>
          </p:cNvPr>
          <p:cNvSpPr txBox="1"/>
          <p:nvPr/>
        </p:nvSpPr>
        <p:spPr>
          <a:xfrm>
            <a:off x="75974" y="2804079"/>
            <a:ext cx="1789502" cy="3685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Gill Sans MT" panose="020B0502020104020203" pitchFamily="34" charset="0"/>
              </a:rPr>
              <a:t>Most e-cigarettes contain nicotine, the same </a:t>
            </a:r>
            <a:r>
              <a:rPr lang="en-GB" sz="2400" b="1" dirty="0">
                <a:latin typeface="Gill Sans MT" panose="020B0502020104020203" pitchFamily="34" charset="0"/>
              </a:rPr>
              <a:t>highly addictive </a:t>
            </a:r>
            <a:r>
              <a:rPr lang="en-GB" dirty="0">
                <a:latin typeface="Gill Sans MT" panose="020B0502020104020203" pitchFamily="34" charset="0"/>
              </a:rPr>
              <a:t>chemical in regular cigarettes</a:t>
            </a:r>
            <a:r>
              <a:rPr lang="en-GB" sz="20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4A754-8CDA-3CAF-D2CA-E9F2944390B1}"/>
              </a:ext>
            </a:extLst>
          </p:cNvPr>
          <p:cNvSpPr txBox="1"/>
          <p:nvPr/>
        </p:nvSpPr>
        <p:spPr>
          <a:xfrm>
            <a:off x="1968654" y="2791696"/>
            <a:ext cx="2742314" cy="2797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Gill Sans MT" panose="020B0502020104020203" pitchFamily="34" charset="0"/>
              </a:rPr>
              <a:t>Many e-cigarettes use by teens are shaped like USB sticks, pens, or even watches which make them </a:t>
            </a:r>
            <a:r>
              <a:rPr lang="en-GB" sz="2400" b="1" dirty="0">
                <a:latin typeface="Gill Sans MT" panose="020B0502020104020203" pitchFamily="34" charset="0"/>
              </a:rPr>
              <a:t>easy for students to hide </a:t>
            </a:r>
            <a:r>
              <a:rPr lang="en-GB" dirty="0">
                <a:latin typeface="Gill Sans MT" panose="020B0502020104020203" pitchFamily="34" charset="0"/>
              </a:rPr>
              <a:t>at school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41513-EF87-FDF4-1FCF-5A50D1032B65}"/>
              </a:ext>
            </a:extLst>
          </p:cNvPr>
          <p:cNvSpPr txBox="1"/>
          <p:nvPr/>
        </p:nvSpPr>
        <p:spPr>
          <a:xfrm>
            <a:off x="3760701" y="6129194"/>
            <a:ext cx="3005750" cy="2259529"/>
          </a:xfrm>
          <a:prstGeom prst="rect">
            <a:avLst/>
          </a:prstGeom>
          <a:solidFill>
            <a:srgbClr val="FFCCF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Gill Sans MT" panose="020B0502020104020203" pitchFamily="34" charset="0"/>
              </a:rPr>
              <a:t>A 2019 outbreak of serious </a:t>
            </a:r>
            <a:r>
              <a:rPr lang="en-GB" sz="2400" b="1" dirty="0">
                <a:latin typeface="Gill Sans MT" panose="020B0502020104020203" pitchFamily="34" charset="0"/>
              </a:rPr>
              <a:t>lung illnesses </a:t>
            </a:r>
            <a:r>
              <a:rPr lang="en-GB" dirty="0">
                <a:latin typeface="Gill Sans MT" panose="020B0502020104020203" pitchFamily="34" charset="0"/>
              </a:rPr>
              <a:t>linked to vaping products has affected thousands of healthy teenagers</a:t>
            </a:r>
            <a:r>
              <a:rPr lang="en-GB" sz="16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6E2BF-9183-F8ED-FD02-060D3BEB5584}"/>
              </a:ext>
            </a:extLst>
          </p:cNvPr>
          <p:cNvSpPr txBox="1"/>
          <p:nvPr/>
        </p:nvSpPr>
        <p:spPr>
          <a:xfrm>
            <a:off x="91549" y="6766620"/>
            <a:ext cx="3502559" cy="1550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Gill Sans MT" panose="020B0502020104020203" pitchFamily="34" charset="0"/>
              </a:rPr>
              <a:t>Some vapes contain as much nicotine as a </a:t>
            </a:r>
            <a:r>
              <a:rPr lang="en-GB" sz="2400" b="1" dirty="0">
                <a:latin typeface="Gill Sans MT" panose="020B0502020104020203" pitchFamily="34" charset="0"/>
              </a:rPr>
              <a:t>whole pack of cigarettes.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D74676-CB91-7F02-0396-C38D24D72EA8}"/>
              </a:ext>
            </a:extLst>
          </p:cNvPr>
          <p:cNvSpPr txBox="1"/>
          <p:nvPr/>
        </p:nvSpPr>
        <p:spPr>
          <a:xfrm>
            <a:off x="4848695" y="2819033"/>
            <a:ext cx="1917756" cy="2797241"/>
          </a:xfrm>
          <a:prstGeom prst="rect">
            <a:avLst/>
          </a:prstGeom>
          <a:solidFill>
            <a:srgbClr val="CCCCF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Gill Sans MT" panose="020B0502020104020203" pitchFamily="34" charset="0"/>
              </a:rPr>
              <a:t>Some vapes contain chemicals such as formaldehyde, that can </a:t>
            </a:r>
            <a:r>
              <a:rPr lang="en-GB" sz="2400" b="1" dirty="0">
                <a:latin typeface="Gill Sans MT" panose="020B0502020104020203" pitchFamily="34" charset="0"/>
              </a:rPr>
              <a:t>cause cancer.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5AD3EF-6407-6733-C2A5-DA511DD8C85E}"/>
              </a:ext>
            </a:extLst>
          </p:cNvPr>
          <p:cNvSpPr txBox="1"/>
          <p:nvPr/>
        </p:nvSpPr>
        <p:spPr>
          <a:xfrm>
            <a:off x="0" y="8559543"/>
            <a:ext cx="6858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SAFEGUARDING CNS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C678BC-F8AA-5621-8864-72501F4AF23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4063" y="5624636"/>
            <a:ext cx="1188474" cy="1188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5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135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Lymer</dc:creator>
  <cp:lastModifiedBy>Jade McKinlay</cp:lastModifiedBy>
  <cp:revision>2</cp:revision>
  <dcterms:created xsi:type="dcterms:W3CDTF">2023-02-01T19:07:33Z</dcterms:created>
  <dcterms:modified xsi:type="dcterms:W3CDTF">2023-02-24T13:49:36Z</dcterms:modified>
</cp:coreProperties>
</file>