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4" r:id="rId4"/>
    <p:sldId id="258" r:id="rId5"/>
    <p:sldId id="259" r:id="rId6"/>
    <p:sldId id="265" r:id="rId7"/>
    <p:sldId id="260" r:id="rId8"/>
    <p:sldId id="261" r:id="rId9"/>
    <p:sldId id="263" r:id="rId10"/>
    <p:sldId id="266" r:id="rId11"/>
    <p:sldId id="262" r:id="rId12"/>
    <p:sldId id="267" r:id="rId1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30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0F020D4-1995-49E4-9192-D95890EE9904}"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8B7B05-7687-4FAB-9ABD-8532B4CC525B}" type="slidenum">
              <a:rPr lang="en-GB" smtClean="0"/>
              <a:t>‹#›</a:t>
            </a:fld>
            <a:endParaRPr lang="en-GB"/>
          </a:p>
        </p:txBody>
      </p:sp>
    </p:spTree>
    <p:extLst>
      <p:ext uri="{BB962C8B-B14F-4D97-AF65-F5344CB8AC3E}">
        <p14:creationId xmlns:p14="http://schemas.microsoft.com/office/powerpoint/2010/main" val="3558764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F020D4-1995-49E4-9192-D95890EE9904}"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8B7B05-7687-4FAB-9ABD-8532B4CC525B}" type="slidenum">
              <a:rPr lang="en-GB" smtClean="0"/>
              <a:t>‹#›</a:t>
            </a:fld>
            <a:endParaRPr lang="en-GB"/>
          </a:p>
        </p:txBody>
      </p:sp>
    </p:spTree>
    <p:extLst>
      <p:ext uri="{BB962C8B-B14F-4D97-AF65-F5344CB8AC3E}">
        <p14:creationId xmlns:p14="http://schemas.microsoft.com/office/powerpoint/2010/main" val="176458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F020D4-1995-49E4-9192-D95890EE9904}"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8B7B05-7687-4FAB-9ABD-8532B4CC525B}" type="slidenum">
              <a:rPr lang="en-GB" smtClean="0"/>
              <a:t>‹#›</a:t>
            </a:fld>
            <a:endParaRPr lang="en-GB"/>
          </a:p>
        </p:txBody>
      </p:sp>
    </p:spTree>
    <p:extLst>
      <p:ext uri="{BB962C8B-B14F-4D97-AF65-F5344CB8AC3E}">
        <p14:creationId xmlns:p14="http://schemas.microsoft.com/office/powerpoint/2010/main" val="415776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F020D4-1995-49E4-9192-D95890EE9904}"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8B7B05-7687-4FAB-9ABD-8532B4CC525B}" type="slidenum">
              <a:rPr lang="en-GB" smtClean="0"/>
              <a:t>‹#›</a:t>
            </a:fld>
            <a:endParaRPr lang="en-GB"/>
          </a:p>
        </p:txBody>
      </p:sp>
    </p:spTree>
    <p:extLst>
      <p:ext uri="{BB962C8B-B14F-4D97-AF65-F5344CB8AC3E}">
        <p14:creationId xmlns:p14="http://schemas.microsoft.com/office/powerpoint/2010/main" val="37345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F020D4-1995-49E4-9192-D95890EE9904}" type="datetimeFigureOut">
              <a:rPr lang="en-GB" smtClean="0"/>
              <a:t>02/02/2023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8B7B05-7687-4FAB-9ABD-8532B4CC525B}" type="slidenum">
              <a:rPr lang="en-GB" smtClean="0"/>
              <a:t>‹#›</a:t>
            </a:fld>
            <a:endParaRPr lang="en-GB"/>
          </a:p>
        </p:txBody>
      </p:sp>
    </p:spTree>
    <p:extLst>
      <p:ext uri="{BB962C8B-B14F-4D97-AF65-F5344CB8AC3E}">
        <p14:creationId xmlns:p14="http://schemas.microsoft.com/office/powerpoint/2010/main" val="44492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F020D4-1995-49E4-9192-D95890EE9904}" type="datetimeFigureOut">
              <a:rPr lang="en-GB" smtClean="0"/>
              <a:t>02/02/2023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8B7B05-7687-4FAB-9ABD-8532B4CC525B}" type="slidenum">
              <a:rPr lang="en-GB" smtClean="0"/>
              <a:t>‹#›</a:t>
            </a:fld>
            <a:endParaRPr lang="en-GB"/>
          </a:p>
        </p:txBody>
      </p:sp>
    </p:spTree>
    <p:extLst>
      <p:ext uri="{BB962C8B-B14F-4D97-AF65-F5344CB8AC3E}">
        <p14:creationId xmlns:p14="http://schemas.microsoft.com/office/powerpoint/2010/main" val="3189236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F020D4-1995-49E4-9192-D95890EE9904}" type="datetimeFigureOut">
              <a:rPr lang="en-GB" smtClean="0"/>
              <a:t>02/02/2023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8B7B05-7687-4FAB-9ABD-8532B4CC525B}" type="slidenum">
              <a:rPr lang="en-GB" smtClean="0"/>
              <a:t>‹#›</a:t>
            </a:fld>
            <a:endParaRPr lang="en-GB"/>
          </a:p>
        </p:txBody>
      </p:sp>
    </p:spTree>
    <p:extLst>
      <p:ext uri="{BB962C8B-B14F-4D97-AF65-F5344CB8AC3E}">
        <p14:creationId xmlns:p14="http://schemas.microsoft.com/office/powerpoint/2010/main" val="3192852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F020D4-1995-49E4-9192-D95890EE9904}" type="datetimeFigureOut">
              <a:rPr lang="en-GB" smtClean="0"/>
              <a:t>02/02/2023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8B7B05-7687-4FAB-9ABD-8532B4CC525B}" type="slidenum">
              <a:rPr lang="en-GB" smtClean="0"/>
              <a:t>‹#›</a:t>
            </a:fld>
            <a:endParaRPr lang="en-GB"/>
          </a:p>
        </p:txBody>
      </p:sp>
    </p:spTree>
    <p:extLst>
      <p:ext uri="{BB962C8B-B14F-4D97-AF65-F5344CB8AC3E}">
        <p14:creationId xmlns:p14="http://schemas.microsoft.com/office/powerpoint/2010/main" val="3803960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F020D4-1995-49E4-9192-D95890EE9904}" type="datetimeFigureOut">
              <a:rPr lang="en-GB" smtClean="0"/>
              <a:t>02/02/2023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8B7B05-7687-4FAB-9ABD-8532B4CC525B}" type="slidenum">
              <a:rPr lang="en-GB" smtClean="0"/>
              <a:t>‹#›</a:t>
            </a:fld>
            <a:endParaRPr lang="en-GB"/>
          </a:p>
        </p:txBody>
      </p:sp>
    </p:spTree>
    <p:extLst>
      <p:ext uri="{BB962C8B-B14F-4D97-AF65-F5344CB8AC3E}">
        <p14:creationId xmlns:p14="http://schemas.microsoft.com/office/powerpoint/2010/main" val="2424073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0F020D4-1995-49E4-9192-D95890EE9904}" type="datetimeFigureOut">
              <a:rPr lang="en-GB" smtClean="0"/>
              <a:t>02/02/2023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8B7B05-7687-4FAB-9ABD-8532B4CC525B}" type="slidenum">
              <a:rPr lang="en-GB" smtClean="0"/>
              <a:t>‹#›</a:t>
            </a:fld>
            <a:endParaRPr lang="en-GB"/>
          </a:p>
        </p:txBody>
      </p:sp>
    </p:spTree>
    <p:extLst>
      <p:ext uri="{BB962C8B-B14F-4D97-AF65-F5344CB8AC3E}">
        <p14:creationId xmlns:p14="http://schemas.microsoft.com/office/powerpoint/2010/main" val="1278746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0F020D4-1995-49E4-9192-D95890EE9904}" type="datetimeFigureOut">
              <a:rPr lang="en-GB" smtClean="0"/>
              <a:t>02/02/2023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8B7B05-7687-4FAB-9ABD-8532B4CC525B}" type="slidenum">
              <a:rPr lang="en-GB" smtClean="0"/>
              <a:t>‹#›</a:t>
            </a:fld>
            <a:endParaRPr lang="en-GB"/>
          </a:p>
        </p:txBody>
      </p:sp>
    </p:spTree>
    <p:extLst>
      <p:ext uri="{BB962C8B-B14F-4D97-AF65-F5344CB8AC3E}">
        <p14:creationId xmlns:p14="http://schemas.microsoft.com/office/powerpoint/2010/main" val="2445325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0F020D4-1995-49E4-9192-D95890EE9904}" type="datetimeFigureOut">
              <a:rPr lang="en-GB" smtClean="0"/>
              <a:t>02/02/2023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118B7B05-7687-4FAB-9ABD-8532B4CC525B}" type="slidenum">
              <a:rPr lang="en-GB" smtClean="0"/>
              <a:t>‹#›</a:t>
            </a:fld>
            <a:endParaRPr lang="en-GB"/>
          </a:p>
        </p:txBody>
      </p:sp>
    </p:spTree>
    <p:extLst>
      <p:ext uri="{BB962C8B-B14F-4D97-AF65-F5344CB8AC3E}">
        <p14:creationId xmlns:p14="http://schemas.microsoft.com/office/powerpoint/2010/main" val="42116992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mailto:yhanif@cardinalnewmanschool.net" TargetMode="External"/><Relationship Id="rId13" Type="http://schemas.openxmlformats.org/officeDocument/2006/relationships/hyperlink" Target="mailto:hfraser@cardinalnewmanschool.net" TargetMode="External"/><Relationship Id="rId18" Type="http://schemas.openxmlformats.org/officeDocument/2006/relationships/hyperlink" Target="mailto:cmcneil@cardinalnewmanschool.net" TargetMode="External"/><Relationship Id="rId3" Type="http://schemas.openxmlformats.org/officeDocument/2006/relationships/hyperlink" Target="mailto:ngarvey@cardinalnewmanschool.net" TargetMode="External"/><Relationship Id="rId7" Type="http://schemas.openxmlformats.org/officeDocument/2006/relationships/hyperlink" Target="mailto:kbignell@cardinalnewmanschool.net" TargetMode="External"/><Relationship Id="rId12" Type="http://schemas.openxmlformats.org/officeDocument/2006/relationships/hyperlink" Target="mailto:ethoulass@cardinalnewmanschool.net" TargetMode="External"/><Relationship Id="rId17" Type="http://schemas.openxmlformats.org/officeDocument/2006/relationships/hyperlink" Target="mailto:smcsweeney@cardinalnewmanschool.net" TargetMode="External"/><Relationship Id="rId2" Type="http://schemas.openxmlformats.org/officeDocument/2006/relationships/hyperlink" Target="mailto:sstreater@cardinalnewmanschool.net" TargetMode="External"/><Relationship Id="rId16" Type="http://schemas.openxmlformats.org/officeDocument/2006/relationships/hyperlink" Target="mailto:tkirby@cardinalnewmanschool.net" TargetMode="External"/><Relationship Id="rId1" Type="http://schemas.openxmlformats.org/officeDocument/2006/relationships/slideLayout" Target="../slideLayouts/slideLayout1.xml"/><Relationship Id="rId6" Type="http://schemas.openxmlformats.org/officeDocument/2006/relationships/hyperlink" Target="mailto:jbrooks@cardinalnewmanschool.net" TargetMode="External"/><Relationship Id="rId11" Type="http://schemas.openxmlformats.org/officeDocument/2006/relationships/hyperlink" Target="mailto:swint@cardinalnewmanschool.net" TargetMode="External"/><Relationship Id="rId5" Type="http://schemas.openxmlformats.org/officeDocument/2006/relationships/hyperlink" Target="mailto:lmakokha@cardinalnewmanschool.net" TargetMode="External"/><Relationship Id="rId15" Type="http://schemas.openxmlformats.org/officeDocument/2006/relationships/hyperlink" Target="mailto:scarter@cardinalnewmanschool.net" TargetMode="External"/><Relationship Id="rId10" Type="http://schemas.openxmlformats.org/officeDocument/2006/relationships/hyperlink" Target="mailto:ckeane@cardinalnewmanschool.net" TargetMode="External"/><Relationship Id="rId4" Type="http://schemas.openxmlformats.org/officeDocument/2006/relationships/hyperlink" Target="mailto:araza@cardinalnewmanschool.net" TargetMode="External"/><Relationship Id="rId9" Type="http://schemas.openxmlformats.org/officeDocument/2006/relationships/hyperlink" Target="mailto:kgovender@cardinalnewmanschool.net" TargetMode="External"/><Relationship Id="rId14" Type="http://schemas.openxmlformats.org/officeDocument/2006/relationships/hyperlink" Target="mailto:cconway@cardinalnewmanschool.ne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ign&#10;&#10;Description automatically generated">
            <a:extLst>
              <a:ext uri="{FF2B5EF4-FFF2-40B4-BE49-F238E27FC236}">
                <a16:creationId xmlns:a16="http://schemas.microsoft.com/office/drawing/2014/main" id="{475EC72C-E772-41BE-8F45-A468810086C2}"/>
              </a:ext>
            </a:extLst>
          </p:cNvPr>
          <p:cNvPicPr>
            <a:picLocks noChangeAspect="1"/>
          </p:cNvPicPr>
          <p:nvPr/>
        </p:nvPicPr>
        <p:blipFill rotWithShape="1">
          <a:blip r:embed="rId2">
            <a:extLst>
              <a:ext uri="{28A0092B-C50C-407E-A947-70E740481C1C}">
                <a14:useLocalDpi xmlns:a14="http://schemas.microsoft.com/office/drawing/2010/main" val="0"/>
              </a:ext>
            </a:extLst>
          </a:blip>
          <a:srcRect t="4246" r="72561"/>
          <a:stretch/>
        </p:blipFill>
        <p:spPr>
          <a:xfrm>
            <a:off x="4177722" y="6013207"/>
            <a:ext cx="2501861" cy="2627230"/>
          </a:xfrm>
          <a:prstGeom prst="rect">
            <a:avLst/>
          </a:prstGeom>
        </p:spPr>
      </p:pic>
      <p:pic>
        <p:nvPicPr>
          <p:cNvPr id="5" name="Picture 4" descr="A picture containing text, sign&#10;&#10;Description automatically generated">
            <a:extLst>
              <a:ext uri="{FF2B5EF4-FFF2-40B4-BE49-F238E27FC236}">
                <a16:creationId xmlns:a16="http://schemas.microsoft.com/office/drawing/2014/main" id="{CDBE22EF-0664-4AB8-AF34-1B3067433BA6}"/>
              </a:ext>
            </a:extLst>
          </p:cNvPr>
          <p:cNvPicPr>
            <a:picLocks noChangeAspect="1"/>
          </p:cNvPicPr>
          <p:nvPr/>
        </p:nvPicPr>
        <p:blipFill rotWithShape="1">
          <a:blip r:embed="rId2">
            <a:extLst>
              <a:ext uri="{28A0092B-C50C-407E-A947-70E740481C1C}">
                <a14:useLocalDpi xmlns:a14="http://schemas.microsoft.com/office/drawing/2010/main" val="0"/>
              </a:ext>
            </a:extLst>
          </a:blip>
          <a:srcRect l="29756" t="4547"/>
          <a:stretch/>
        </p:blipFill>
        <p:spPr>
          <a:xfrm>
            <a:off x="290840" y="6078415"/>
            <a:ext cx="3588433" cy="2365888"/>
          </a:xfrm>
          <a:prstGeom prst="rect">
            <a:avLst/>
          </a:prstGeom>
        </p:spPr>
      </p:pic>
      <p:sp>
        <p:nvSpPr>
          <p:cNvPr id="6" name="TextBox 5">
            <a:extLst>
              <a:ext uri="{FF2B5EF4-FFF2-40B4-BE49-F238E27FC236}">
                <a16:creationId xmlns:a16="http://schemas.microsoft.com/office/drawing/2014/main" id="{993A7094-F9D8-458A-BFD5-59EC99BBEF08}"/>
              </a:ext>
            </a:extLst>
          </p:cNvPr>
          <p:cNvSpPr txBox="1"/>
          <p:nvPr/>
        </p:nvSpPr>
        <p:spPr>
          <a:xfrm>
            <a:off x="189570" y="568712"/>
            <a:ext cx="6474466" cy="1831271"/>
          </a:xfrm>
          <a:prstGeom prst="rect">
            <a:avLst/>
          </a:prstGeom>
          <a:solidFill>
            <a:srgbClr val="002060"/>
          </a:solidFill>
        </p:spPr>
        <p:txBody>
          <a:bodyPr wrap="square" rtlCol="0">
            <a:spAutoFit/>
          </a:bodyPr>
          <a:lstStyle/>
          <a:p>
            <a:pPr algn="ctr"/>
            <a:r>
              <a:rPr lang="en-GB" sz="3600">
                <a:solidFill>
                  <a:schemeClr val="bg1"/>
                </a:solidFill>
                <a:latin typeface="Gill Sans MT" panose="020B0502020104020203" pitchFamily="34" charset="0"/>
              </a:rPr>
              <a:t>YEAR 11</a:t>
            </a:r>
          </a:p>
          <a:p>
            <a:pPr algn="ctr"/>
            <a:endParaRPr lang="en-GB" sz="3200">
              <a:solidFill>
                <a:schemeClr val="bg1"/>
              </a:solidFill>
              <a:latin typeface="Gill Sans MT" panose="020B0502020104020203" pitchFamily="34" charset="0"/>
            </a:endParaRPr>
          </a:p>
          <a:p>
            <a:pPr algn="ctr"/>
            <a:r>
              <a:rPr lang="en-GB" sz="3600">
                <a:solidFill>
                  <a:schemeClr val="bg1"/>
                </a:solidFill>
                <a:latin typeface="Gill Sans MT" panose="020B0502020104020203" pitchFamily="34" charset="0"/>
              </a:rPr>
              <a:t>Weekly Intervention</a:t>
            </a:r>
          </a:p>
          <a:p>
            <a:pPr algn="ctr"/>
            <a:endParaRPr lang="en-GB" sz="500">
              <a:solidFill>
                <a:srgbClr val="002060"/>
              </a:solidFill>
              <a:latin typeface="Gill Sans MT" panose="020B0502020104020203" pitchFamily="34" charset="0"/>
            </a:endParaRPr>
          </a:p>
        </p:txBody>
      </p:sp>
      <p:sp>
        <p:nvSpPr>
          <p:cNvPr id="7" name="TextBox 6">
            <a:extLst>
              <a:ext uri="{FF2B5EF4-FFF2-40B4-BE49-F238E27FC236}">
                <a16:creationId xmlns:a16="http://schemas.microsoft.com/office/drawing/2014/main" id="{5133E2B0-8CC2-45C1-99EF-4EFF67BBBC4C}"/>
              </a:ext>
            </a:extLst>
          </p:cNvPr>
          <p:cNvSpPr txBox="1"/>
          <p:nvPr/>
        </p:nvSpPr>
        <p:spPr>
          <a:xfrm>
            <a:off x="178417" y="4458018"/>
            <a:ext cx="6501166" cy="129003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a:solidFill>
                  <a:srgbClr val="002060"/>
                </a:solidFill>
                <a:latin typeface="Gill Sans MT" panose="020B0502020104020203" pitchFamily="34" charset="0"/>
              </a:rPr>
              <a:t>See your teacher about extra support sessions. </a:t>
            </a:r>
          </a:p>
          <a:p>
            <a:pPr marL="285750" indent="-285750">
              <a:lnSpc>
                <a:spcPct val="150000"/>
              </a:lnSpc>
              <a:buFont typeface="Arial" panose="020B0604020202020204" pitchFamily="34" charset="0"/>
              <a:buChar char="•"/>
            </a:pPr>
            <a:endParaRPr lang="en-GB">
              <a:solidFill>
                <a:srgbClr val="002060"/>
              </a:solidFill>
              <a:latin typeface="Gill Sans MT" panose="020B0502020104020203" pitchFamily="34" charset="0"/>
            </a:endParaRPr>
          </a:p>
          <a:p>
            <a:pPr marL="285750" indent="-285750">
              <a:lnSpc>
                <a:spcPct val="150000"/>
              </a:lnSpc>
              <a:buFont typeface="Arial" panose="020B0604020202020204" pitchFamily="34" charset="0"/>
              <a:buChar char="•"/>
            </a:pPr>
            <a:r>
              <a:rPr lang="en-GB">
                <a:solidFill>
                  <a:srgbClr val="002060"/>
                </a:solidFill>
                <a:latin typeface="Gill Sans MT" panose="020B0502020104020203" pitchFamily="34" charset="0"/>
              </a:rPr>
              <a:t>All sessions are after school unless otherwise stated.</a:t>
            </a:r>
          </a:p>
        </p:txBody>
      </p:sp>
      <p:sp>
        <p:nvSpPr>
          <p:cNvPr id="8" name="TextBox 7">
            <a:extLst>
              <a:ext uri="{FF2B5EF4-FFF2-40B4-BE49-F238E27FC236}">
                <a16:creationId xmlns:a16="http://schemas.microsoft.com/office/drawing/2014/main" id="{1B8A190A-AA9C-4603-8471-28F2297543A3}"/>
              </a:ext>
            </a:extLst>
          </p:cNvPr>
          <p:cNvSpPr txBox="1"/>
          <p:nvPr/>
        </p:nvSpPr>
        <p:spPr>
          <a:xfrm>
            <a:off x="0" y="8774668"/>
            <a:ext cx="6858000" cy="369332"/>
          </a:xfrm>
          <a:prstGeom prst="rect">
            <a:avLst/>
          </a:prstGeom>
          <a:solidFill>
            <a:srgbClr val="002060"/>
          </a:solidFill>
        </p:spPr>
        <p:txBody>
          <a:bodyPr wrap="square">
            <a:spAutoFit/>
          </a:bodyPr>
          <a:lstStyle/>
          <a:p>
            <a:pPr algn="ctr"/>
            <a:r>
              <a:rPr lang="en-GB" b="0" i="0">
                <a:solidFill>
                  <a:schemeClr val="bg1"/>
                </a:solidFill>
                <a:effectLst/>
                <a:latin typeface="Gill Sans"/>
              </a:rPr>
              <a:t>Together towards our Lord, through learning, love and faith</a:t>
            </a:r>
            <a:endParaRPr lang="en-GB">
              <a:solidFill>
                <a:schemeClr val="bg1"/>
              </a:solidFill>
            </a:endParaRPr>
          </a:p>
        </p:txBody>
      </p:sp>
      <p:sp>
        <p:nvSpPr>
          <p:cNvPr id="9" name="TextBox 8">
            <a:extLst>
              <a:ext uri="{FF2B5EF4-FFF2-40B4-BE49-F238E27FC236}">
                <a16:creationId xmlns:a16="http://schemas.microsoft.com/office/drawing/2014/main" id="{31AE1D17-E022-47C5-B848-93199747E8C7}"/>
              </a:ext>
            </a:extLst>
          </p:cNvPr>
          <p:cNvSpPr txBox="1"/>
          <p:nvPr/>
        </p:nvSpPr>
        <p:spPr>
          <a:xfrm>
            <a:off x="0" y="-9964"/>
            <a:ext cx="6858000" cy="412674"/>
          </a:xfrm>
          <a:prstGeom prst="rect">
            <a:avLst/>
          </a:prstGeom>
          <a:solidFill>
            <a:srgbClr val="002060"/>
          </a:solidFill>
        </p:spPr>
        <p:txBody>
          <a:bodyPr wrap="square">
            <a:spAutoFit/>
          </a:bodyPr>
          <a:lstStyle/>
          <a:p>
            <a:pPr algn="ctr"/>
            <a:endParaRPr lang="en-GB">
              <a:solidFill>
                <a:schemeClr val="bg1"/>
              </a:solidFill>
            </a:endParaRPr>
          </a:p>
        </p:txBody>
      </p:sp>
      <p:pic>
        <p:nvPicPr>
          <p:cNvPr id="10" name="Picture 9">
            <a:extLst>
              <a:ext uri="{FF2B5EF4-FFF2-40B4-BE49-F238E27FC236}">
                <a16:creationId xmlns:a16="http://schemas.microsoft.com/office/drawing/2014/main" id="{E46CE386-9CAC-463C-95B7-FE76B177DDEE}"/>
              </a:ext>
            </a:extLst>
          </p:cNvPr>
          <p:cNvPicPr>
            <a:picLocks noChangeAspect="1"/>
          </p:cNvPicPr>
          <p:nvPr/>
        </p:nvPicPr>
        <p:blipFill>
          <a:blip r:embed="rId3"/>
          <a:stretch>
            <a:fillRect/>
          </a:stretch>
        </p:blipFill>
        <p:spPr>
          <a:xfrm>
            <a:off x="189570" y="2665139"/>
            <a:ext cx="6474466" cy="1527723"/>
          </a:xfrm>
          <a:prstGeom prst="rect">
            <a:avLst/>
          </a:prstGeom>
        </p:spPr>
      </p:pic>
    </p:spTree>
    <p:extLst>
      <p:ext uri="{BB962C8B-B14F-4D97-AF65-F5344CB8AC3E}">
        <p14:creationId xmlns:p14="http://schemas.microsoft.com/office/powerpoint/2010/main" val="66016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3A30CB-85E9-4399-BCEA-20CD7CC3856F}"/>
              </a:ext>
            </a:extLst>
          </p:cNvPr>
          <p:cNvSpPr txBox="1"/>
          <p:nvPr/>
        </p:nvSpPr>
        <p:spPr>
          <a:xfrm>
            <a:off x="0" y="-9964"/>
            <a:ext cx="6858000" cy="461665"/>
          </a:xfrm>
          <a:prstGeom prst="rect">
            <a:avLst/>
          </a:prstGeom>
          <a:solidFill>
            <a:srgbClr val="002060"/>
          </a:solidFill>
        </p:spPr>
        <p:txBody>
          <a:bodyPr wrap="square">
            <a:spAutoFit/>
          </a:bodyPr>
          <a:lstStyle/>
          <a:p>
            <a:pPr algn="ctr"/>
            <a:r>
              <a:rPr lang="en-GB" sz="2400" b="1">
                <a:solidFill>
                  <a:schemeClr val="bg1"/>
                </a:solidFill>
                <a:latin typeface="Gill Sans"/>
              </a:rPr>
              <a:t>PLAN YOUR INDEPENDENT STUDY</a:t>
            </a:r>
          </a:p>
        </p:txBody>
      </p:sp>
      <p:pic>
        <p:nvPicPr>
          <p:cNvPr id="6" name="Picture 5">
            <a:extLst>
              <a:ext uri="{FF2B5EF4-FFF2-40B4-BE49-F238E27FC236}">
                <a16:creationId xmlns:a16="http://schemas.microsoft.com/office/drawing/2014/main" id="{0557FA70-19DD-44E8-BFD8-E2CC9AE58777}"/>
              </a:ext>
            </a:extLst>
          </p:cNvPr>
          <p:cNvPicPr>
            <a:picLocks noChangeAspect="1"/>
          </p:cNvPicPr>
          <p:nvPr/>
        </p:nvPicPr>
        <p:blipFill>
          <a:blip r:embed="rId2"/>
          <a:stretch>
            <a:fillRect/>
          </a:stretch>
        </p:blipFill>
        <p:spPr>
          <a:xfrm rot="16200000">
            <a:off x="-889440" y="1299573"/>
            <a:ext cx="8692299" cy="6996547"/>
          </a:xfrm>
          <a:prstGeom prst="rect">
            <a:avLst/>
          </a:prstGeom>
        </p:spPr>
      </p:pic>
    </p:spTree>
    <p:extLst>
      <p:ext uri="{BB962C8B-B14F-4D97-AF65-F5344CB8AC3E}">
        <p14:creationId xmlns:p14="http://schemas.microsoft.com/office/powerpoint/2010/main" val="997680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CE1355-40B3-4823-AFB9-98D55AE18448}"/>
              </a:ext>
            </a:extLst>
          </p:cNvPr>
          <p:cNvSpPr txBox="1"/>
          <p:nvPr/>
        </p:nvSpPr>
        <p:spPr>
          <a:xfrm>
            <a:off x="0" y="-9964"/>
            <a:ext cx="6858000" cy="461665"/>
          </a:xfrm>
          <a:prstGeom prst="rect">
            <a:avLst/>
          </a:prstGeom>
          <a:solidFill>
            <a:srgbClr val="002060"/>
          </a:solidFill>
        </p:spPr>
        <p:txBody>
          <a:bodyPr wrap="square">
            <a:spAutoFit/>
          </a:bodyPr>
          <a:lstStyle/>
          <a:p>
            <a:pPr algn="ctr"/>
            <a:r>
              <a:rPr lang="en-GB" sz="2400" b="1">
                <a:solidFill>
                  <a:schemeClr val="bg1"/>
                </a:solidFill>
                <a:latin typeface="Gill Sans"/>
              </a:rPr>
              <a:t>KEY STAFF CONTACTS</a:t>
            </a:r>
          </a:p>
        </p:txBody>
      </p:sp>
      <p:graphicFrame>
        <p:nvGraphicFramePr>
          <p:cNvPr id="5" name="Table 5">
            <a:extLst>
              <a:ext uri="{FF2B5EF4-FFF2-40B4-BE49-F238E27FC236}">
                <a16:creationId xmlns:a16="http://schemas.microsoft.com/office/drawing/2014/main" id="{44B865F2-3B42-40E3-9D3D-43706249ADF6}"/>
              </a:ext>
            </a:extLst>
          </p:cNvPr>
          <p:cNvGraphicFramePr>
            <a:graphicFrameLocks noGrp="1"/>
          </p:cNvGraphicFramePr>
          <p:nvPr>
            <p:extLst>
              <p:ext uri="{D42A27DB-BD31-4B8C-83A1-F6EECF244321}">
                <p14:modId xmlns:p14="http://schemas.microsoft.com/office/powerpoint/2010/main" val="2770261337"/>
              </p:ext>
            </p:extLst>
          </p:nvPr>
        </p:nvGraphicFramePr>
        <p:xfrm>
          <a:off x="159326" y="451701"/>
          <a:ext cx="6587837" cy="8930640"/>
        </p:xfrm>
        <a:graphic>
          <a:graphicData uri="http://schemas.openxmlformats.org/drawingml/2006/table">
            <a:tbl>
              <a:tblPr firstRow="1" bandRow="1">
                <a:tableStyleId>{2D5ABB26-0587-4C30-8999-92F81FD0307C}</a:tableStyleId>
              </a:tblPr>
              <a:tblGrid>
                <a:gridCol w="2924051">
                  <a:extLst>
                    <a:ext uri="{9D8B030D-6E8A-4147-A177-3AD203B41FA5}">
                      <a16:colId xmlns:a16="http://schemas.microsoft.com/office/drawing/2014/main" val="3015432324"/>
                    </a:ext>
                  </a:extLst>
                </a:gridCol>
                <a:gridCol w="3663786">
                  <a:extLst>
                    <a:ext uri="{9D8B030D-6E8A-4147-A177-3AD203B41FA5}">
                      <a16:colId xmlns:a16="http://schemas.microsoft.com/office/drawing/2014/main" val="4191432126"/>
                    </a:ext>
                  </a:extLst>
                </a:gridCol>
              </a:tblGrid>
              <a:tr h="398318">
                <a:tc>
                  <a:txBody>
                    <a:bodyPr/>
                    <a:lstStyle/>
                    <a:p>
                      <a:r>
                        <a:rPr lang="en-GB" sz="1400">
                          <a:latin typeface="Gill Sans"/>
                        </a:rPr>
                        <a:t>HEAD OF MATHS</a:t>
                      </a:r>
                    </a:p>
                  </a:txBody>
                  <a:tcPr/>
                </a:tc>
                <a:tc>
                  <a:txBody>
                    <a:bodyPr/>
                    <a:lstStyle/>
                    <a:p>
                      <a:r>
                        <a:rPr lang="en-GB" sz="1400">
                          <a:latin typeface="Gill Sans"/>
                        </a:rPr>
                        <a:t>MS STREATER</a:t>
                      </a:r>
                    </a:p>
                    <a:p>
                      <a:r>
                        <a:rPr lang="en-GB" sz="1400">
                          <a:latin typeface="Gill Sans"/>
                          <a:hlinkClick r:id="rId2"/>
                        </a:rPr>
                        <a:t>sstreater@cardinalnewmanschool.net</a:t>
                      </a:r>
                      <a:endParaRPr lang="en-GB" sz="1400">
                        <a:latin typeface="Gill Sans"/>
                      </a:endParaRPr>
                    </a:p>
                  </a:txBody>
                  <a:tcPr/>
                </a:tc>
                <a:extLst>
                  <a:ext uri="{0D108BD9-81ED-4DB2-BD59-A6C34878D82A}">
                    <a16:rowId xmlns:a16="http://schemas.microsoft.com/office/drawing/2014/main" val="4279985870"/>
                  </a:ext>
                </a:extLst>
              </a:tr>
              <a:tr h="398318">
                <a:tc>
                  <a:txBody>
                    <a:bodyPr/>
                    <a:lstStyle/>
                    <a:p>
                      <a:r>
                        <a:rPr lang="en-GB" sz="1400">
                          <a:latin typeface="Gill Sans"/>
                        </a:rPr>
                        <a:t>HEAD OF ENGLISH</a:t>
                      </a:r>
                    </a:p>
                  </a:txBody>
                  <a:tcPr/>
                </a:tc>
                <a:tc>
                  <a:txBody>
                    <a:bodyPr/>
                    <a:lstStyle/>
                    <a:p>
                      <a:r>
                        <a:rPr lang="en-GB" sz="1400">
                          <a:latin typeface="Gill Sans"/>
                        </a:rPr>
                        <a:t>MR GARVEY</a:t>
                      </a:r>
                    </a:p>
                    <a:p>
                      <a:r>
                        <a:rPr lang="en-GB" sz="1400">
                          <a:latin typeface="Gill Sans"/>
                          <a:hlinkClick r:id="rId3"/>
                        </a:rPr>
                        <a:t>ngarvey@cardinalnewmanschool.net</a:t>
                      </a:r>
                      <a:endParaRPr lang="en-GB" sz="1400">
                        <a:latin typeface="Gill Sans"/>
                      </a:endParaRPr>
                    </a:p>
                  </a:txBody>
                  <a:tcPr/>
                </a:tc>
                <a:extLst>
                  <a:ext uri="{0D108BD9-81ED-4DB2-BD59-A6C34878D82A}">
                    <a16:rowId xmlns:a16="http://schemas.microsoft.com/office/drawing/2014/main" val="1111914035"/>
                  </a:ext>
                </a:extLst>
              </a:tr>
              <a:tr h="398318">
                <a:tc>
                  <a:txBody>
                    <a:bodyPr/>
                    <a:lstStyle/>
                    <a:p>
                      <a:r>
                        <a:rPr lang="en-GB" sz="1400">
                          <a:latin typeface="Gill Sans"/>
                        </a:rPr>
                        <a:t>HEAD OF SCIENCE</a:t>
                      </a:r>
                    </a:p>
                  </a:txBody>
                  <a:tcPr/>
                </a:tc>
                <a:tc>
                  <a:txBody>
                    <a:bodyPr/>
                    <a:lstStyle/>
                    <a:p>
                      <a:r>
                        <a:rPr lang="en-GB" sz="1400">
                          <a:latin typeface="Gill Sans"/>
                        </a:rPr>
                        <a:t>MS RAZA</a:t>
                      </a:r>
                    </a:p>
                    <a:p>
                      <a:r>
                        <a:rPr lang="en-GB" sz="1400">
                          <a:latin typeface="Gill Sans"/>
                          <a:hlinkClick r:id="rId4"/>
                        </a:rPr>
                        <a:t>araza@cardinalnewmanschool.net</a:t>
                      </a:r>
                      <a:endParaRPr lang="en-GB" sz="1400">
                        <a:latin typeface="Gill Sans"/>
                      </a:endParaRPr>
                    </a:p>
                  </a:txBody>
                  <a:tcPr/>
                </a:tc>
                <a:extLst>
                  <a:ext uri="{0D108BD9-81ED-4DB2-BD59-A6C34878D82A}">
                    <a16:rowId xmlns:a16="http://schemas.microsoft.com/office/drawing/2014/main" val="548507053"/>
                  </a:ext>
                </a:extLst>
              </a:tr>
              <a:tr h="398318">
                <a:tc>
                  <a:txBody>
                    <a:bodyPr/>
                    <a:lstStyle/>
                    <a:p>
                      <a:r>
                        <a:rPr lang="en-GB" sz="1400">
                          <a:latin typeface="Gill Sans"/>
                        </a:rPr>
                        <a:t>HEAD OF RE</a:t>
                      </a:r>
                    </a:p>
                  </a:txBody>
                  <a:tcPr/>
                </a:tc>
                <a:tc>
                  <a:txBody>
                    <a:bodyPr/>
                    <a:lstStyle/>
                    <a:p>
                      <a:r>
                        <a:rPr lang="en-GB" sz="1400">
                          <a:latin typeface="Gill Sans"/>
                        </a:rPr>
                        <a:t>MR MAKOKHA</a:t>
                      </a:r>
                    </a:p>
                    <a:p>
                      <a:r>
                        <a:rPr lang="en-GB" sz="1400">
                          <a:latin typeface="Gill Sans"/>
                          <a:hlinkClick r:id="rId5"/>
                        </a:rPr>
                        <a:t>lmakokha@cardinalnewmanschool.net</a:t>
                      </a:r>
                      <a:endParaRPr lang="en-GB" sz="1400">
                        <a:latin typeface="Gill Sans"/>
                      </a:endParaRPr>
                    </a:p>
                  </a:txBody>
                  <a:tcPr/>
                </a:tc>
                <a:extLst>
                  <a:ext uri="{0D108BD9-81ED-4DB2-BD59-A6C34878D82A}">
                    <a16:rowId xmlns:a16="http://schemas.microsoft.com/office/drawing/2014/main" val="3683918120"/>
                  </a:ext>
                </a:extLst>
              </a:tr>
              <a:tr h="398318">
                <a:tc>
                  <a:txBody>
                    <a:bodyPr/>
                    <a:lstStyle/>
                    <a:p>
                      <a:r>
                        <a:rPr lang="en-GB" sz="1400">
                          <a:latin typeface="Gill Sans"/>
                        </a:rPr>
                        <a:t>HEAD OF PE</a:t>
                      </a:r>
                    </a:p>
                  </a:txBody>
                  <a:tcPr/>
                </a:tc>
                <a:tc>
                  <a:txBody>
                    <a:bodyPr/>
                    <a:lstStyle/>
                    <a:p>
                      <a:r>
                        <a:rPr lang="en-GB" sz="1400">
                          <a:latin typeface="Gill Sans"/>
                        </a:rPr>
                        <a:t>MR BROOKS</a:t>
                      </a:r>
                    </a:p>
                    <a:p>
                      <a:r>
                        <a:rPr lang="en-GB" sz="1400">
                          <a:latin typeface="Gill Sans"/>
                          <a:hlinkClick r:id="rId6"/>
                        </a:rPr>
                        <a:t>jbrooks@cardinalnewmanschool.net</a:t>
                      </a:r>
                      <a:endParaRPr lang="en-GB" sz="1400">
                        <a:latin typeface="Gill Sans"/>
                      </a:endParaRPr>
                    </a:p>
                  </a:txBody>
                  <a:tcPr/>
                </a:tc>
                <a:extLst>
                  <a:ext uri="{0D108BD9-81ED-4DB2-BD59-A6C34878D82A}">
                    <a16:rowId xmlns:a16="http://schemas.microsoft.com/office/drawing/2014/main" val="1423143836"/>
                  </a:ext>
                </a:extLst>
              </a:tr>
              <a:tr h="398318">
                <a:tc>
                  <a:txBody>
                    <a:bodyPr/>
                    <a:lstStyle/>
                    <a:p>
                      <a:r>
                        <a:rPr lang="en-GB" sz="1400">
                          <a:latin typeface="Gill Sans"/>
                        </a:rPr>
                        <a:t>HEAD OF ART AND DESIGN </a:t>
                      </a:r>
                    </a:p>
                  </a:txBody>
                  <a:tcPr/>
                </a:tc>
                <a:tc>
                  <a:txBody>
                    <a:bodyPr/>
                    <a:lstStyle/>
                    <a:p>
                      <a:r>
                        <a:rPr lang="en-GB" sz="1400">
                          <a:latin typeface="Gill Sans"/>
                        </a:rPr>
                        <a:t>MS BIGNELL</a:t>
                      </a:r>
                    </a:p>
                    <a:p>
                      <a:r>
                        <a:rPr lang="en-GB" sz="1400">
                          <a:latin typeface="Gill Sans"/>
                          <a:hlinkClick r:id="rId7"/>
                        </a:rPr>
                        <a:t>kbignell@cardinalnewmanschool.net</a:t>
                      </a:r>
                      <a:endParaRPr lang="en-GB" sz="1400">
                        <a:latin typeface="Gill Sans"/>
                      </a:endParaRPr>
                    </a:p>
                  </a:txBody>
                  <a:tcPr/>
                </a:tc>
                <a:extLst>
                  <a:ext uri="{0D108BD9-81ED-4DB2-BD59-A6C34878D82A}">
                    <a16:rowId xmlns:a16="http://schemas.microsoft.com/office/drawing/2014/main" val="1621802719"/>
                  </a:ext>
                </a:extLst>
              </a:tr>
              <a:tr h="398318">
                <a:tc>
                  <a:txBody>
                    <a:bodyPr/>
                    <a:lstStyle/>
                    <a:p>
                      <a:r>
                        <a:rPr lang="en-GB" sz="1400">
                          <a:latin typeface="Gill Sans"/>
                        </a:rPr>
                        <a:t>HEAD of BUSINESS</a:t>
                      </a:r>
                    </a:p>
                  </a:txBody>
                  <a:tcPr/>
                </a:tc>
                <a:tc>
                  <a:txBody>
                    <a:bodyPr/>
                    <a:lstStyle/>
                    <a:p>
                      <a:r>
                        <a:rPr lang="en-GB" sz="1400">
                          <a:latin typeface="Gill Sans"/>
                        </a:rPr>
                        <a:t>MR HANIF</a:t>
                      </a:r>
                    </a:p>
                    <a:p>
                      <a:r>
                        <a:rPr lang="en-GB" sz="1400">
                          <a:latin typeface="Gill Sans"/>
                          <a:hlinkClick r:id="rId8"/>
                        </a:rPr>
                        <a:t>yhanif@cardinalnewmanschool.net</a:t>
                      </a:r>
                      <a:endParaRPr lang="en-GB" sz="1400">
                        <a:latin typeface="Gill Sans"/>
                      </a:endParaRPr>
                    </a:p>
                  </a:txBody>
                  <a:tcPr/>
                </a:tc>
                <a:extLst>
                  <a:ext uri="{0D108BD9-81ED-4DB2-BD59-A6C34878D82A}">
                    <a16:rowId xmlns:a16="http://schemas.microsoft.com/office/drawing/2014/main" val="233936086"/>
                  </a:ext>
                </a:extLst>
              </a:tr>
              <a:tr h="398318">
                <a:tc>
                  <a:txBody>
                    <a:bodyPr/>
                    <a:lstStyle/>
                    <a:p>
                      <a:r>
                        <a:rPr lang="en-GB" sz="1400">
                          <a:latin typeface="Gill Sans"/>
                        </a:rPr>
                        <a:t>HEAD OF COMPUTER SCIENCE</a:t>
                      </a:r>
                    </a:p>
                  </a:txBody>
                  <a:tcPr/>
                </a:tc>
                <a:tc>
                  <a:txBody>
                    <a:bodyPr/>
                    <a:lstStyle/>
                    <a:p>
                      <a:r>
                        <a:rPr lang="en-GB" sz="1400">
                          <a:latin typeface="Gill Sans"/>
                        </a:rPr>
                        <a:t>MR GOVENDER</a:t>
                      </a:r>
                    </a:p>
                    <a:p>
                      <a:r>
                        <a:rPr lang="en-GB" sz="1400">
                          <a:latin typeface="Gill Sans"/>
                          <a:hlinkClick r:id="rId9"/>
                        </a:rPr>
                        <a:t>kgovender@cardinalnewmanschool.net</a:t>
                      </a:r>
                      <a:endParaRPr lang="en-GB" sz="1400">
                        <a:latin typeface="Gill Sans"/>
                      </a:endParaRPr>
                    </a:p>
                  </a:txBody>
                  <a:tcPr/>
                </a:tc>
                <a:extLst>
                  <a:ext uri="{0D108BD9-81ED-4DB2-BD59-A6C34878D82A}">
                    <a16:rowId xmlns:a16="http://schemas.microsoft.com/office/drawing/2014/main" val="2460991426"/>
                  </a:ext>
                </a:extLst>
              </a:tr>
              <a:tr h="398318">
                <a:tc>
                  <a:txBody>
                    <a:bodyPr/>
                    <a:lstStyle/>
                    <a:p>
                      <a:r>
                        <a:rPr lang="en-GB" sz="1400">
                          <a:latin typeface="Gill Sans"/>
                        </a:rPr>
                        <a:t>HEAD OF DRAMA</a:t>
                      </a:r>
                    </a:p>
                  </a:txBody>
                  <a:tcPr/>
                </a:tc>
                <a:tc>
                  <a:txBody>
                    <a:bodyPr/>
                    <a:lstStyle/>
                    <a:p>
                      <a:r>
                        <a:rPr lang="en-GB" sz="1400">
                          <a:latin typeface="Gill Sans"/>
                        </a:rPr>
                        <a:t>MS KEANE</a:t>
                      </a:r>
                    </a:p>
                    <a:p>
                      <a:r>
                        <a:rPr lang="en-GB" sz="1400">
                          <a:latin typeface="Gill Sans"/>
                          <a:hlinkClick r:id="rId10"/>
                        </a:rPr>
                        <a:t>ckeane@cardinalnewmanschool.net</a:t>
                      </a:r>
                      <a:endParaRPr lang="en-GB" sz="1400">
                        <a:latin typeface="Gill Sans"/>
                      </a:endParaRPr>
                    </a:p>
                  </a:txBody>
                  <a:tcPr/>
                </a:tc>
                <a:extLst>
                  <a:ext uri="{0D108BD9-81ED-4DB2-BD59-A6C34878D82A}">
                    <a16:rowId xmlns:a16="http://schemas.microsoft.com/office/drawing/2014/main" val="1625601252"/>
                  </a:ext>
                </a:extLst>
              </a:tr>
              <a:tr h="398318">
                <a:tc>
                  <a:txBody>
                    <a:bodyPr/>
                    <a:lstStyle/>
                    <a:p>
                      <a:r>
                        <a:rPr lang="en-GB" sz="1400">
                          <a:latin typeface="Gill Sans"/>
                        </a:rPr>
                        <a:t>HEAD OF FOOD TECHNOLOGY</a:t>
                      </a:r>
                    </a:p>
                  </a:txBody>
                  <a:tcPr/>
                </a:tc>
                <a:tc>
                  <a:txBody>
                    <a:bodyPr/>
                    <a:lstStyle/>
                    <a:p>
                      <a:r>
                        <a:rPr lang="en-GB" sz="1400">
                          <a:latin typeface="Gill Sans"/>
                        </a:rPr>
                        <a:t>MS WINT</a:t>
                      </a:r>
                    </a:p>
                    <a:p>
                      <a:r>
                        <a:rPr lang="en-GB" sz="1400">
                          <a:latin typeface="Gill Sans"/>
                          <a:hlinkClick r:id="rId11"/>
                        </a:rPr>
                        <a:t>swint@cardinalnewmanschool.net</a:t>
                      </a:r>
                      <a:endParaRPr lang="en-GB" sz="1400">
                        <a:latin typeface="Gill Sans"/>
                      </a:endParaRPr>
                    </a:p>
                  </a:txBody>
                  <a:tcPr/>
                </a:tc>
                <a:extLst>
                  <a:ext uri="{0D108BD9-81ED-4DB2-BD59-A6C34878D82A}">
                    <a16:rowId xmlns:a16="http://schemas.microsoft.com/office/drawing/2014/main" val="2524280203"/>
                  </a:ext>
                </a:extLst>
              </a:tr>
              <a:tr h="398318">
                <a:tc>
                  <a:txBody>
                    <a:bodyPr/>
                    <a:lstStyle/>
                    <a:p>
                      <a:r>
                        <a:rPr lang="en-GB" sz="1400">
                          <a:latin typeface="Gill Sans"/>
                        </a:rPr>
                        <a:t>HEAD OF HUMANITIES (GEOGRAPHY AND HISTORY)</a:t>
                      </a:r>
                    </a:p>
                  </a:txBody>
                  <a:tcPr/>
                </a:tc>
                <a:tc>
                  <a:txBody>
                    <a:bodyPr/>
                    <a:lstStyle/>
                    <a:p>
                      <a:r>
                        <a:rPr lang="en-GB" sz="1400">
                          <a:latin typeface="Gill Sans"/>
                        </a:rPr>
                        <a:t>MS THOULASS</a:t>
                      </a:r>
                    </a:p>
                    <a:p>
                      <a:r>
                        <a:rPr lang="en-GB" sz="1400">
                          <a:latin typeface="Gill Sans"/>
                          <a:hlinkClick r:id="rId12"/>
                        </a:rPr>
                        <a:t>ethoulass@cardinalnewmanschool.net</a:t>
                      </a:r>
                      <a:endParaRPr lang="en-GB" sz="1400">
                        <a:latin typeface="Gill Sans"/>
                      </a:endParaRPr>
                    </a:p>
                  </a:txBody>
                  <a:tcPr/>
                </a:tc>
                <a:extLst>
                  <a:ext uri="{0D108BD9-81ED-4DB2-BD59-A6C34878D82A}">
                    <a16:rowId xmlns:a16="http://schemas.microsoft.com/office/drawing/2014/main" val="499283343"/>
                  </a:ext>
                </a:extLst>
              </a:tr>
              <a:tr h="398318">
                <a:tc>
                  <a:txBody>
                    <a:bodyPr/>
                    <a:lstStyle/>
                    <a:p>
                      <a:r>
                        <a:rPr lang="en-GB" sz="1400">
                          <a:latin typeface="Gill Sans"/>
                        </a:rPr>
                        <a:t>HEAD OF MEDIA</a:t>
                      </a:r>
                    </a:p>
                  </a:txBody>
                  <a:tcPr/>
                </a:tc>
                <a:tc>
                  <a:txBody>
                    <a:bodyPr/>
                    <a:lstStyle/>
                    <a:p>
                      <a:r>
                        <a:rPr lang="en-GB" sz="1400">
                          <a:latin typeface="Gill Sans"/>
                        </a:rPr>
                        <a:t>MS FRASER</a:t>
                      </a:r>
                    </a:p>
                    <a:p>
                      <a:r>
                        <a:rPr lang="en-GB" sz="1400">
                          <a:latin typeface="Gill Sans"/>
                          <a:hlinkClick r:id="rId13"/>
                        </a:rPr>
                        <a:t>hfraser@cardinalnewmanschool.net</a:t>
                      </a:r>
                      <a:endParaRPr lang="en-GB" sz="1400">
                        <a:latin typeface="Gill Sans"/>
                      </a:endParaRPr>
                    </a:p>
                  </a:txBody>
                  <a:tcPr/>
                </a:tc>
                <a:extLst>
                  <a:ext uri="{0D108BD9-81ED-4DB2-BD59-A6C34878D82A}">
                    <a16:rowId xmlns:a16="http://schemas.microsoft.com/office/drawing/2014/main" val="3718420346"/>
                  </a:ext>
                </a:extLst>
              </a:tr>
              <a:tr h="398318">
                <a:tc>
                  <a:txBody>
                    <a:bodyPr/>
                    <a:lstStyle/>
                    <a:p>
                      <a:r>
                        <a:rPr lang="en-GB" sz="1400">
                          <a:latin typeface="Gill Sans"/>
                        </a:rPr>
                        <a:t>HEAD OF MFL</a:t>
                      </a:r>
                    </a:p>
                  </a:txBody>
                  <a:tcPr/>
                </a:tc>
                <a:tc>
                  <a:txBody>
                    <a:bodyPr/>
                    <a:lstStyle/>
                    <a:p>
                      <a:r>
                        <a:rPr lang="en-GB" sz="1400">
                          <a:latin typeface="Gill Sans"/>
                        </a:rPr>
                        <a:t>MS CONWAY</a:t>
                      </a:r>
                    </a:p>
                    <a:p>
                      <a:r>
                        <a:rPr lang="en-GB" sz="1400">
                          <a:latin typeface="Gill Sans"/>
                          <a:hlinkClick r:id="rId14"/>
                        </a:rPr>
                        <a:t>cconway@cardinalnewmanschool.net</a:t>
                      </a:r>
                      <a:endParaRPr lang="en-GB" sz="1400">
                        <a:latin typeface="Gill Sans"/>
                      </a:endParaRPr>
                    </a:p>
                  </a:txBody>
                  <a:tcPr/>
                </a:tc>
                <a:extLst>
                  <a:ext uri="{0D108BD9-81ED-4DB2-BD59-A6C34878D82A}">
                    <a16:rowId xmlns:a16="http://schemas.microsoft.com/office/drawing/2014/main" val="3108777099"/>
                  </a:ext>
                </a:extLst>
              </a:tr>
              <a:tr h="398318">
                <a:tc>
                  <a:txBody>
                    <a:bodyPr/>
                    <a:lstStyle/>
                    <a:p>
                      <a:r>
                        <a:rPr lang="en-GB" sz="1400">
                          <a:latin typeface="Gill Sans"/>
                        </a:rPr>
                        <a:t>HEAD OF MUSIC</a:t>
                      </a:r>
                    </a:p>
                  </a:txBody>
                  <a:tcPr/>
                </a:tc>
                <a:tc>
                  <a:txBody>
                    <a:bodyPr/>
                    <a:lstStyle/>
                    <a:p>
                      <a:r>
                        <a:rPr lang="en-GB" sz="1400">
                          <a:latin typeface="Gill Sans"/>
                        </a:rPr>
                        <a:t>MR CARTER</a:t>
                      </a:r>
                    </a:p>
                    <a:p>
                      <a:r>
                        <a:rPr lang="en-GB" sz="1400">
                          <a:latin typeface="Gill Sans"/>
                          <a:hlinkClick r:id="rId15"/>
                        </a:rPr>
                        <a:t>scarter@cardinalnewmanschool.net</a:t>
                      </a:r>
                      <a:endParaRPr lang="en-GB" sz="1400">
                        <a:latin typeface="Gill Sans"/>
                      </a:endParaRPr>
                    </a:p>
                  </a:txBody>
                  <a:tcPr/>
                </a:tc>
                <a:extLst>
                  <a:ext uri="{0D108BD9-81ED-4DB2-BD59-A6C34878D82A}">
                    <a16:rowId xmlns:a16="http://schemas.microsoft.com/office/drawing/2014/main" val="3739353023"/>
                  </a:ext>
                </a:extLst>
              </a:tr>
              <a:tr h="398318">
                <a:tc>
                  <a:txBody>
                    <a:bodyPr/>
                    <a:lstStyle/>
                    <a:p>
                      <a:r>
                        <a:rPr lang="en-GB" sz="1400">
                          <a:latin typeface="Gill Sans"/>
                        </a:rPr>
                        <a:t>HEAD OF YEAR</a:t>
                      </a:r>
                    </a:p>
                    <a:p>
                      <a:endParaRPr lang="en-GB" sz="1400">
                        <a:latin typeface="Gill Sans"/>
                      </a:endParaRPr>
                    </a:p>
                    <a:p>
                      <a:r>
                        <a:rPr lang="en-GB" sz="1400">
                          <a:latin typeface="Gill Sans"/>
                        </a:rPr>
                        <a:t>ASSISTANT HEAD OF YEAR</a:t>
                      </a:r>
                    </a:p>
                  </a:txBody>
                  <a:tcPr/>
                </a:tc>
                <a:tc>
                  <a:txBody>
                    <a:bodyPr/>
                    <a:lstStyle/>
                    <a:p>
                      <a:r>
                        <a:rPr lang="en-GB" sz="1400">
                          <a:latin typeface="Gill Sans"/>
                        </a:rPr>
                        <a:t>MR KIRBY</a:t>
                      </a:r>
                    </a:p>
                    <a:p>
                      <a:r>
                        <a:rPr lang="en-GB" sz="1400">
                          <a:latin typeface="Gill Sans"/>
                          <a:hlinkClick r:id="rId16"/>
                        </a:rPr>
                        <a:t>tkirby@cardinalnewmanschool.net</a:t>
                      </a:r>
                      <a:endParaRPr lang="en-GB" sz="1400">
                        <a:latin typeface="Gill Sans"/>
                      </a:endParaRPr>
                    </a:p>
                    <a:p>
                      <a:r>
                        <a:rPr lang="en-GB" sz="1400">
                          <a:latin typeface="Gill Sans"/>
                        </a:rPr>
                        <a:t>MS </a:t>
                      </a:r>
                      <a:r>
                        <a:rPr lang="en-GB" sz="1400" err="1">
                          <a:latin typeface="Gill Sans"/>
                        </a:rPr>
                        <a:t>McSWEENEY</a:t>
                      </a:r>
                      <a:endParaRPr lang="en-GB" sz="1400">
                        <a:latin typeface="Gill Sans"/>
                      </a:endParaRPr>
                    </a:p>
                    <a:p>
                      <a:r>
                        <a:rPr lang="en-GB" sz="1400">
                          <a:latin typeface="Gill Sans"/>
                          <a:hlinkClick r:id="rId17"/>
                        </a:rPr>
                        <a:t>smcsweeney@cardinalnewmanschool.net</a:t>
                      </a:r>
                      <a:endParaRPr lang="en-GB" sz="1400">
                        <a:latin typeface="Gill Sans"/>
                      </a:endParaRPr>
                    </a:p>
                  </a:txBody>
                  <a:tcPr/>
                </a:tc>
                <a:extLst>
                  <a:ext uri="{0D108BD9-81ED-4DB2-BD59-A6C34878D82A}">
                    <a16:rowId xmlns:a16="http://schemas.microsoft.com/office/drawing/2014/main" val="3875746777"/>
                  </a:ext>
                </a:extLst>
              </a:tr>
              <a:tr h="398318">
                <a:tc>
                  <a:txBody>
                    <a:bodyPr/>
                    <a:lstStyle/>
                    <a:p>
                      <a:r>
                        <a:rPr lang="en-GB" sz="1400">
                          <a:latin typeface="Gill Sans"/>
                        </a:rPr>
                        <a:t>CAREERS ADVISOR</a:t>
                      </a:r>
                    </a:p>
                  </a:txBody>
                  <a:tcPr/>
                </a:tc>
                <a:tc>
                  <a:txBody>
                    <a:bodyPr/>
                    <a:lstStyle/>
                    <a:p>
                      <a:r>
                        <a:rPr lang="en-GB" sz="1400">
                          <a:latin typeface="Gill Sans"/>
                        </a:rPr>
                        <a:t>MS  </a:t>
                      </a:r>
                      <a:r>
                        <a:rPr lang="en-GB" sz="1400" err="1">
                          <a:latin typeface="Gill Sans"/>
                        </a:rPr>
                        <a:t>McNEIL</a:t>
                      </a:r>
                      <a:endParaRPr lang="en-GB" sz="1400">
                        <a:latin typeface="Gill Sans"/>
                      </a:endParaRPr>
                    </a:p>
                    <a:p>
                      <a:r>
                        <a:rPr lang="en-GB" sz="1400">
                          <a:latin typeface="Gill Sans"/>
                          <a:hlinkClick r:id="rId18"/>
                        </a:rPr>
                        <a:t>cmcneil@cardinalnewmanschool.net</a:t>
                      </a:r>
                      <a:endParaRPr lang="en-GB" sz="1400">
                        <a:latin typeface="Gill Sans"/>
                      </a:endParaRPr>
                    </a:p>
                    <a:p>
                      <a:endParaRPr lang="en-GB" sz="1400">
                        <a:latin typeface="Gill Sans"/>
                      </a:endParaRPr>
                    </a:p>
                  </a:txBody>
                  <a:tcPr/>
                </a:tc>
                <a:extLst>
                  <a:ext uri="{0D108BD9-81ED-4DB2-BD59-A6C34878D82A}">
                    <a16:rowId xmlns:a16="http://schemas.microsoft.com/office/drawing/2014/main" val="1075175378"/>
                  </a:ext>
                </a:extLst>
              </a:tr>
            </a:tbl>
          </a:graphicData>
        </a:graphic>
      </p:graphicFrame>
    </p:spTree>
    <p:extLst>
      <p:ext uri="{BB962C8B-B14F-4D97-AF65-F5344CB8AC3E}">
        <p14:creationId xmlns:p14="http://schemas.microsoft.com/office/powerpoint/2010/main" val="4193638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8C5DB6-535B-4D9F-9BA4-868D705D95D0}"/>
              </a:ext>
            </a:extLst>
          </p:cNvPr>
          <p:cNvSpPr txBox="1"/>
          <p:nvPr/>
        </p:nvSpPr>
        <p:spPr>
          <a:xfrm>
            <a:off x="0" y="8774668"/>
            <a:ext cx="6858000" cy="369332"/>
          </a:xfrm>
          <a:prstGeom prst="rect">
            <a:avLst/>
          </a:prstGeom>
          <a:solidFill>
            <a:srgbClr val="002060"/>
          </a:solidFill>
        </p:spPr>
        <p:txBody>
          <a:bodyPr wrap="square">
            <a:spAutoFit/>
          </a:bodyPr>
          <a:lstStyle/>
          <a:p>
            <a:pPr algn="ctr"/>
            <a:r>
              <a:rPr lang="en-GB" b="0" i="0">
                <a:solidFill>
                  <a:schemeClr val="bg1"/>
                </a:solidFill>
                <a:effectLst/>
                <a:latin typeface="Gill Sans"/>
              </a:rPr>
              <a:t>Together towards our Lord, through learning, love and faith</a:t>
            </a:r>
            <a:endParaRPr lang="en-GB">
              <a:solidFill>
                <a:schemeClr val="bg1"/>
              </a:solidFill>
            </a:endParaRPr>
          </a:p>
        </p:txBody>
      </p:sp>
      <p:sp>
        <p:nvSpPr>
          <p:cNvPr id="4" name="TextBox 3">
            <a:extLst>
              <a:ext uri="{FF2B5EF4-FFF2-40B4-BE49-F238E27FC236}">
                <a16:creationId xmlns:a16="http://schemas.microsoft.com/office/drawing/2014/main" id="{3E7E94DE-571D-48F7-9055-40D632834555}"/>
              </a:ext>
            </a:extLst>
          </p:cNvPr>
          <p:cNvSpPr txBox="1"/>
          <p:nvPr/>
        </p:nvSpPr>
        <p:spPr>
          <a:xfrm>
            <a:off x="0" y="-9964"/>
            <a:ext cx="6858000" cy="461665"/>
          </a:xfrm>
          <a:prstGeom prst="rect">
            <a:avLst/>
          </a:prstGeom>
          <a:solidFill>
            <a:srgbClr val="002060"/>
          </a:solidFill>
        </p:spPr>
        <p:txBody>
          <a:bodyPr wrap="square">
            <a:spAutoFit/>
          </a:bodyPr>
          <a:lstStyle/>
          <a:p>
            <a:pPr algn="ctr"/>
            <a:r>
              <a:rPr lang="en-GB" sz="2400" b="1">
                <a:solidFill>
                  <a:schemeClr val="bg1"/>
                </a:solidFill>
                <a:latin typeface="Gill Sans"/>
              </a:rPr>
              <a:t>CNS TOP REVISION TIPS</a:t>
            </a:r>
          </a:p>
        </p:txBody>
      </p:sp>
      <p:pic>
        <p:nvPicPr>
          <p:cNvPr id="14" name="Picture 13">
            <a:extLst>
              <a:ext uri="{FF2B5EF4-FFF2-40B4-BE49-F238E27FC236}">
                <a16:creationId xmlns:a16="http://schemas.microsoft.com/office/drawing/2014/main" id="{D3B5A9B2-F35C-4253-860F-096268AA7448}"/>
              </a:ext>
            </a:extLst>
          </p:cNvPr>
          <p:cNvPicPr>
            <a:picLocks noChangeAspect="1"/>
          </p:cNvPicPr>
          <p:nvPr/>
        </p:nvPicPr>
        <p:blipFill rotWithShape="1">
          <a:blip r:embed="rId2"/>
          <a:srcRect l="18990" t="25578" r="23838" b="13008"/>
          <a:stretch/>
        </p:blipFill>
        <p:spPr>
          <a:xfrm>
            <a:off x="159327" y="4718259"/>
            <a:ext cx="6539344" cy="3951333"/>
          </a:xfrm>
          <a:prstGeom prst="rect">
            <a:avLst/>
          </a:prstGeom>
        </p:spPr>
      </p:pic>
      <p:pic>
        <p:nvPicPr>
          <p:cNvPr id="16" name="Picture 15">
            <a:extLst>
              <a:ext uri="{FF2B5EF4-FFF2-40B4-BE49-F238E27FC236}">
                <a16:creationId xmlns:a16="http://schemas.microsoft.com/office/drawing/2014/main" id="{ECDBCFB9-1361-4481-A59E-8311A47D87B9}"/>
              </a:ext>
            </a:extLst>
          </p:cNvPr>
          <p:cNvPicPr>
            <a:picLocks noChangeAspect="1"/>
          </p:cNvPicPr>
          <p:nvPr/>
        </p:nvPicPr>
        <p:blipFill rotWithShape="1">
          <a:blip r:embed="rId3"/>
          <a:srcRect l="19191" t="34178" r="23233" b="9984"/>
          <a:stretch/>
        </p:blipFill>
        <p:spPr>
          <a:xfrm>
            <a:off x="159327" y="631167"/>
            <a:ext cx="6539343" cy="4087092"/>
          </a:xfrm>
          <a:prstGeom prst="rect">
            <a:avLst/>
          </a:prstGeom>
        </p:spPr>
      </p:pic>
    </p:spTree>
    <p:extLst>
      <p:ext uri="{BB962C8B-B14F-4D97-AF65-F5344CB8AC3E}">
        <p14:creationId xmlns:p14="http://schemas.microsoft.com/office/powerpoint/2010/main" val="3844231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B3958A-F87C-414E-A611-2CF9B974E2D1}"/>
              </a:ext>
            </a:extLst>
          </p:cNvPr>
          <p:cNvSpPr txBox="1"/>
          <p:nvPr/>
        </p:nvSpPr>
        <p:spPr>
          <a:xfrm>
            <a:off x="0" y="-9964"/>
            <a:ext cx="6858000" cy="461665"/>
          </a:xfrm>
          <a:prstGeom prst="rect">
            <a:avLst/>
          </a:prstGeom>
          <a:solidFill>
            <a:srgbClr val="002060"/>
          </a:solidFill>
        </p:spPr>
        <p:txBody>
          <a:bodyPr wrap="square">
            <a:spAutoFit/>
          </a:bodyPr>
          <a:lstStyle/>
          <a:p>
            <a:pPr algn="ctr"/>
            <a:r>
              <a:rPr lang="en-GB" sz="2400" b="1">
                <a:solidFill>
                  <a:schemeClr val="bg1"/>
                </a:solidFill>
                <a:latin typeface="Gill Sans"/>
              </a:rPr>
              <a:t>MONDAY</a:t>
            </a:r>
          </a:p>
        </p:txBody>
      </p:sp>
      <p:sp>
        <p:nvSpPr>
          <p:cNvPr id="5" name="TextBox 4">
            <a:extLst>
              <a:ext uri="{FF2B5EF4-FFF2-40B4-BE49-F238E27FC236}">
                <a16:creationId xmlns:a16="http://schemas.microsoft.com/office/drawing/2014/main" id="{40BE3D5A-5462-4A7C-90A9-C5B401875BED}"/>
              </a:ext>
            </a:extLst>
          </p:cNvPr>
          <p:cNvSpPr txBox="1"/>
          <p:nvPr/>
        </p:nvSpPr>
        <p:spPr>
          <a:xfrm>
            <a:off x="0" y="8774668"/>
            <a:ext cx="6858000" cy="369332"/>
          </a:xfrm>
          <a:prstGeom prst="rect">
            <a:avLst/>
          </a:prstGeom>
          <a:solidFill>
            <a:srgbClr val="002060"/>
          </a:solidFill>
        </p:spPr>
        <p:txBody>
          <a:bodyPr wrap="square">
            <a:spAutoFit/>
          </a:bodyPr>
          <a:lstStyle/>
          <a:p>
            <a:pPr algn="ctr"/>
            <a:r>
              <a:rPr lang="en-GB" b="0" i="0">
                <a:solidFill>
                  <a:schemeClr val="bg1"/>
                </a:solidFill>
                <a:effectLst/>
                <a:latin typeface="Gill Sans"/>
              </a:rPr>
              <a:t>Together towards our Lord, through learning, love and faith</a:t>
            </a:r>
            <a:endParaRPr lang="en-GB">
              <a:solidFill>
                <a:schemeClr val="bg1"/>
              </a:solidFill>
            </a:endParaRPr>
          </a:p>
        </p:txBody>
      </p:sp>
      <p:graphicFrame>
        <p:nvGraphicFramePr>
          <p:cNvPr id="6" name="Table 6">
            <a:extLst>
              <a:ext uri="{FF2B5EF4-FFF2-40B4-BE49-F238E27FC236}">
                <a16:creationId xmlns:a16="http://schemas.microsoft.com/office/drawing/2014/main" id="{9270E55E-A8D6-4F18-A532-2D7235A459C3}"/>
              </a:ext>
            </a:extLst>
          </p:cNvPr>
          <p:cNvGraphicFramePr>
            <a:graphicFrameLocks noGrp="1"/>
          </p:cNvGraphicFramePr>
          <p:nvPr>
            <p:extLst>
              <p:ext uri="{D42A27DB-BD31-4B8C-83A1-F6EECF244321}">
                <p14:modId xmlns:p14="http://schemas.microsoft.com/office/powerpoint/2010/main" val="3898580842"/>
              </p:ext>
            </p:extLst>
          </p:nvPr>
        </p:nvGraphicFramePr>
        <p:xfrm>
          <a:off x="152400" y="592522"/>
          <a:ext cx="6553200" cy="8041325"/>
        </p:xfrm>
        <a:graphic>
          <a:graphicData uri="http://schemas.openxmlformats.org/drawingml/2006/table">
            <a:tbl>
              <a:tblPr firstRow="1" bandRow="1">
                <a:tableStyleId>{5940675A-B579-460E-94D1-54222C63F5DA}</a:tableStyleId>
              </a:tblPr>
              <a:tblGrid>
                <a:gridCol w="3075709">
                  <a:extLst>
                    <a:ext uri="{9D8B030D-6E8A-4147-A177-3AD203B41FA5}">
                      <a16:colId xmlns:a16="http://schemas.microsoft.com/office/drawing/2014/main" val="1667924379"/>
                    </a:ext>
                  </a:extLst>
                </a:gridCol>
                <a:gridCol w="3477491">
                  <a:extLst>
                    <a:ext uri="{9D8B030D-6E8A-4147-A177-3AD203B41FA5}">
                      <a16:colId xmlns:a16="http://schemas.microsoft.com/office/drawing/2014/main" val="1691681955"/>
                    </a:ext>
                  </a:extLst>
                </a:gridCol>
              </a:tblGrid>
              <a:tr h="370840">
                <a:tc>
                  <a:txBody>
                    <a:bodyPr/>
                    <a:lstStyle/>
                    <a:p>
                      <a:r>
                        <a:rPr lang="en-GB" sz="2800" b="1">
                          <a:latin typeface="Gill Sans MT" panose="020B0502020104020203" pitchFamily="34" charset="0"/>
                        </a:rPr>
                        <a:t>ART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GB" sz="1400" b="0" kern="1200">
                          <a:solidFill>
                            <a:schemeClr val="tx1"/>
                          </a:solidFill>
                          <a:effectLst/>
                          <a:latin typeface="Gill Sans MT" panose="020B0502020104020203" pitchFamily="34" charset="0"/>
                        </a:rPr>
                        <a:t>ART Block</a:t>
                      </a:r>
                    </a:p>
                    <a:p>
                      <a:pPr>
                        <a:lnSpc>
                          <a:spcPct val="150000"/>
                        </a:lnSpc>
                      </a:pPr>
                      <a:r>
                        <a:rPr lang="en-GB" sz="1400" b="0" kern="1200">
                          <a:solidFill>
                            <a:schemeClr val="tx1"/>
                          </a:solidFill>
                          <a:effectLst/>
                          <a:latin typeface="Gill Sans MT" panose="020B0502020104020203" pitchFamily="34" charset="0"/>
                        </a:rPr>
                        <a:t>Ms Farnham &amp; Mr Petrie in A1 and A3 </a:t>
                      </a:r>
                      <a:endParaRPr lang="en-GB" sz="1400" b="0" kern="1200">
                        <a:solidFill>
                          <a:schemeClr val="tx1"/>
                        </a:solidFill>
                        <a:effectLst/>
                        <a:latin typeface="Gill Sans MT" panose="020B0502020104020203" pitchFamily="34" charset="0"/>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0327666"/>
                  </a:ext>
                </a:extLst>
              </a:tr>
              <a:tr h="370840">
                <a:tc>
                  <a:txBody>
                    <a:bodyPr/>
                    <a:lstStyle/>
                    <a:p>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endParaRPr lang="en-GB" sz="140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5126037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800" b="1">
                          <a:solidFill>
                            <a:schemeClr val="tx1"/>
                          </a:solidFill>
                          <a:latin typeface="Gill Sans MT" panose="020B0502020104020203" pitchFamily="34" charset="0"/>
                        </a:rPr>
                        <a:t>BUSINESS</a:t>
                      </a:r>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b="0">
                          <a:solidFill>
                            <a:schemeClr val="tx1"/>
                          </a:solidFill>
                          <a:latin typeface="Gill Sans MT" panose="020B0502020104020203" pitchFamily="34" charset="0"/>
                        </a:rPr>
                        <a:t>Maryvale House</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b="0">
                          <a:solidFill>
                            <a:schemeClr val="tx1"/>
                          </a:solidFill>
                          <a:latin typeface="Gill Sans MT" panose="020B0502020104020203" pitchFamily="34" charset="0"/>
                        </a:rPr>
                        <a:t>Ms Begum in G2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0855877"/>
                  </a:ext>
                </a:extLst>
              </a:tr>
              <a:tr h="370840">
                <a:tc>
                  <a:txBody>
                    <a:bodyPr/>
                    <a:lstStyle/>
                    <a:p>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endParaRPr lang="en-GB" sz="140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0430599"/>
                  </a:ext>
                </a:extLst>
              </a:tr>
              <a:tr h="370840">
                <a:tc>
                  <a:txBody>
                    <a:bodyPr/>
                    <a:lstStyle/>
                    <a:p>
                      <a:r>
                        <a:rPr lang="en-GB" sz="2800" b="1">
                          <a:latin typeface="Gill Sans MT" panose="020B0502020104020203" pitchFamily="34" charset="0"/>
                        </a:rPr>
                        <a:t>DRAMA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GB" sz="1400" kern="1200">
                          <a:solidFill>
                            <a:schemeClr val="tx1"/>
                          </a:solidFill>
                          <a:effectLst/>
                          <a:latin typeface="Gill Sans MT" panose="020B0502020104020203" pitchFamily="34" charset="0"/>
                        </a:rPr>
                        <a:t>Drama Block</a:t>
                      </a:r>
                    </a:p>
                    <a:p>
                      <a:pPr>
                        <a:lnSpc>
                          <a:spcPct val="150000"/>
                        </a:lnSpc>
                      </a:pPr>
                      <a:r>
                        <a:rPr lang="en-GB" sz="1400" kern="1200">
                          <a:solidFill>
                            <a:schemeClr val="tx1"/>
                          </a:solidFill>
                          <a:effectLst/>
                          <a:latin typeface="Gill Sans MT" panose="020B0502020104020203" pitchFamily="34" charset="0"/>
                        </a:rPr>
                        <a:t>Ms Keane in DR1 (PRACTICAL)</a:t>
                      </a:r>
                      <a:endParaRPr lang="en-GB" sz="140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9898181"/>
                  </a:ext>
                </a:extLst>
              </a:tr>
              <a:tr h="370840">
                <a:tc>
                  <a:txBody>
                    <a:bodyPr/>
                    <a:lstStyle/>
                    <a:p>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endParaRPr lang="en-GB" sz="140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2088773"/>
                  </a:ext>
                </a:extLst>
              </a:tr>
              <a:tr h="370840">
                <a:tc>
                  <a:txBody>
                    <a:bodyPr/>
                    <a:lstStyle/>
                    <a:p>
                      <a:r>
                        <a:rPr lang="en-GB" sz="2800" b="1">
                          <a:latin typeface="Gill Sans MT" panose="020B0502020104020203" pitchFamily="34" charset="0"/>
                        </a:rPr>
                        <a:t>ENGINEERING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GB" sz="1400" b="0" kern="1200">
                          <a:solidFill>
                            <a:schemeClr val="tx1"/>
                          </a:solidFill>
                          <a:effectLst/>
                          <a:latin typeface="Gill Sans MT" panose="020B0502020104020203" pitchFamily="34" charset="0"/>
                        </a:rPr>
                        <a:t>In room T9 </a:t>
                      </a:r>
                      <a:endParaRPr lang="en-GB" sz="1400" b="0">
                        <a:solidFill>
                          <a:schemeClr val="tx1"/>
                        </a:solidFill>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9550912"/>
                  </a:ext>
                </a:extLst>
              </a:tr>
              <a:tr h="370840">
                <a:tc>
                  <a:txBody>
                    <a:bodyPr/>
                    <a:lstStyle/>
                    <a:p>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endParaRPr lang="en-GB" sz="140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88015629"/>
                  </a:ext>
                </a:extLst>
              </a:tr>
              <a:tr h="370840">
                <a:tc>
                  <a:txBody>
                    <a:bodyPr/>
                    <a:lstStyle/>
                    <a:p>
                      <a:r>
                        <a:rPr lang="en-GB" sz="2800" b="1">
                          <a:latin typeface="Gill Sans MT" panose="020B0502020104020203" pitchFamily="34" charset="0"/>
                        </a:rPr>
                        <a:t>GEOGRAPHY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GB" sz="1400">
                          <a:solidFill>
                            <a:schemeClr val="tx1"/>
                          </a:solidFill>
                          <a:latin typeface="Gill Sans MT" panose="020B0502020104020203" pitchFamily="34" charset="0"/>
                        </a:rPr>
                        <a:t>Main Block</a:t>
                      </a:r>
                    </a:p>
                    <a:p>
                      <a:pPr>
                        <a:lnSpc>
                          <a:spcPct val="150000"/>
                        </a:lnSpc>
                      </a:pPr>
                      <a:r>
                        <a:rPr lang="en-GB" sz="1400">
                          <a:solidFill>
                            <a:schemeClr val="tx1"/>
                          </a:solidFill>
                          <a:latin typeface="Gill Sans MT" panose="020B0502020104020203" pitchFamily="34" charset="0"/>
                        </a:rPr>
                        <a:t>Mr Cunningham in room 18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08661918"/>
                  </a:ext>
                </a:extLst>
              </a:tr>
              <a:tr h="370840">
                <a:tc>
                  <a:txBody>
                    <a:bodyPr/>
                    <a:lstStyle/>
                    <a:p>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endParaRPr lang="en-GB" sz="140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75877342"/>
                  </a:ext>
                </a:extLst>
              </a:tr>
              <a:tr h="370840">
                <a:tc>
                  <a:txBody>
                    <a:bodyPr/>
                    <a:lstStyle/>
                    <a:p>
                      <a:r>
                        <a:rPr lang="en-GB" sz="2800" b="1">
                          <a:solidFill>
                            <a:schemeClr val="tx1"/>
                          </a:solidFill>
                          <a:latin typeface="Gill Sans MT" panose="020B0502020104020203" pitchFamily="34" charset="0"/>
                        </a:rPr>
                        <a:t>HEALTH &amp; SOCIAL CARE  </a:t>
                      </a:r>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GB" sz="1400" dirty="0">
                          <a:solidFill>
                            <a:schemeClr val="tx1"/>
                          </a:solidFill>
                          <a:latin typeface="Gill Sans MT" panose="020B0502020104020203" pitchFamily="34" charset="0"/>
                        </a:rPr>
                        <a:t>Littlemore House</a:t>
                      </a:r>
                    </a:p>
                    <a:p>
                      <a:pPr>
                        <a:lnSpc>
                          <a:spcPct val="150000"/>
                        </a:lnSpc>
                      </a:pPr>
                      <a:r>
                        <a:rPr lang="en-GB" sz="1400" dirty="0">
                          <a:solidFill>
                            <a:schemeClr val="tx1"/>
                          </a:solidFill>
                          <a:latin typeface="Gill Sans MT" panose="020B0502020104020203" pitchFamily="34" charset="0"/>
                        </a:rPr>
                        <a:t>Ms Burns in B5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37265726"/>
                  </a:ext>
                </a:extLst>
              </a:tr>
              <a:tr h="370840">
                <a:tc>
                  <a:txBody>
                    <a:bodyPr/>
                    <a:lstStyle/>
                    <a:p>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endParaRPr lang="en-GB" sz="1400">
                        <a:solidFill>
                          <a:schemeClr val="tx1"/>
                        </a:solidFill>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4430140"/>
                  </a:ext>
                </a:extLst>
              </a:tr>
              <a:tr h="370840">
                <a:tc>
                  <a:txBody>
                    <a:bodyPr/>
                    <a:lstStyle/>
                    <a:p>
                      <a:r>
                        <a:rPr lang="en-GB" sz="2800" b="1">
                          <a:solidFill>
                            <a:schemeClr val="tx1"/>
                          </a:solidFill>
                          <a:latin typeface="Gill Sans MT" panose="020B0502020104020203" pitchFamily="34" charset="0"/>
                        </a:rPr>
                        <a:t>HISTORY</a:t>
                      </a:r>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en-GB" sz="1400" dirty="0">
                          <a:solidFill>
                            <a:schemeClr val="tx1"/>
                          </a:solidFill>
                          <a:latin typeface="Gill Sans MT" panose="020B0502020104020203" pitchFamily="34" charset="0"/>
                        </a:rPr>
                        <a:t>Ms </a:t>
                      </a:r>
                      <a:r>
                        <a:rPr lang="en-GB" sz="1400" dirty="0" err="1">
                          <a:solidFill>
                            <a:schemeClr val="tx1"/>
                          </a:solidFill>
                          <a:latin typeface="Gill Sans MT" panose="020B0502020104020203" pitchFamily="34" charset="0"/>
                        </a:rPr>
                        <a:t>Thoulass</a:t>
                      </a:r>
                      <a:r>
                        <a:rPr lang="en-GB" sz="1400" dirty="0">
                          <a:solidFill>
                            <a:schemeClr val="tx1"/>
                          </a:solidFill>
                          <a:latin typeface="Gill Sans MT" panose="020B0502020104020203" pitchFamily="34" charset="0"/>
                        </a:rPr>
                        <a:t> in Room 24</a:t>
                      </a:r>
                    </a:p>
                    <a:p>
                      <a:pPr>
                        <a:lnSpc>
                          <a:spcPct val="150000"/>
                        </a:lnSpc>
                      </a:pPr>
                      <a:endParaRPr lang="en-GB" sz="1400" dirty="0">
                        <a:solidFill>
                          <a:schemeClr val="tx1"/>
                        </a:solidFill>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21504404"/>
                  </a:ext>
                </a:extLst>
              </a:tr>
            </a:tbl>
          </a:graphicData>
        </a:graphic>
      </p:graphicFrame>
    </p:spTree>
    <p:extLst>
      <p:ext uri="{BB962C8B-B14F-4D97-AF65-F5344CB8AC3E}">
        <p14:creationId xmlns:p14="http://schemas.microsoft.com/office/powerpoint/2010/main" val="592826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B3958A-F87C-414E-A611-2CF9B974E2D1}"/>
              </a:ext>
            </a:extLst>
          </p:cNvPr>
          <p:cNvSpPr txBox="1"/>
          <p:nvPr/>
        </p:nvSpPr>
        <p:spPr>
          <a:xfrm>
            <a:off x="0" y="-9964"/>
            <a:ext cx="6858000" cy="461665"/>
          </a:xfrm>
          <a:prstGeom prst="rect">
            <a:avLst/>
          </a:prstGeom>
          <a:solidFill>
            <a:srgbClr val="002060"/>
          </a:solidFill>
        </p:spPr>
        <p:txBody>
          <a:bodyPr wrap="square">
            <a:spAutoFit/>
          </a:bodyPr>
          <a:lstStyle/>
          <a:p>
            <a:pPr algn="ctr"/>
            <a:r>
              <a:rPr lang="en-GB" sz="2400" b="1">
                <a:solidFill>
                  <a:schemeClr val="bg1"/>
                </a:solidFill>
                <a:latin typeface="Gill Sans"/>
              </a:rPr>
              <a:t>MONDAY</a:t>
            </a:r>
          </a:p>
        </p:txBody>
      </p:sp>
      <p:sp>
        <p:nvSpPr>
          <p:cNvPr id="5" name="TextBox 4">
            <a:extLst>
              <a:ext uri="{FF2B5EF4-FFF2-40B4-BE49-F238E27FC236}">
                <a16:creationId xmlns:a16="http://schemas.microsoft.com/office/drawing/2014/main" id="{40BE3D5A-5462-4A7C-90A9-C5B401875BED}"/>
              </a:ext>
            </a:extLst>
          </p:cNvPr>
          <p:cNvSpPr txBox="1"/>
          <p:nvPr/>
        </p:nvSpPr>
        <p:spPr>
          <a:xfrm>
            <a:off x="0" y="8774668"/>
            <a:ext cx="6858000" cy="369332"/>
          </a:xfrm>
          <a:prstGeom prst="rect">
            <a:avLst/>
          </a:prstGeom>
          <a:solidFill>
            <a:srgbClr val="002060"/>
          </a:solidFill>
        </p:spPr>
        <p:txBody>
          <a:bodyPr wrap="square">
            <a:spAutoFit/>
          </a:bodyPr>
          <a:lstStyle/>
          <a:p>
            <a:pPr algn="ctr"/>
            <a:r>
              <a:rPr lang="en-GB" b="0" i="0">
                <a:solidFill>
                  <a:schemeClr val="bg1"/>
                </a:solidFill>
                <a:effectLst/>
                <a:latin typeface="Gill Sans"/>
              </a:rPr>
              <a:t>Together towards our Lord, through learning, love and faith</a:t>
            </a:r>
            <a:endParaRPr lang="en-GB">
              <a:solidFill>
                <a:schemeClr val="bg1"/>
              </a:solidFill>
            </a:endParaRPr>
          </a:p>
        </p:txBody>
      </p:sp>
      <p:graphicFrame>
        <p:nvGraphicFramePr>
          <p:cNvPr id="8" name="Table 6">
            <a:extLst>
              <a:ext uri="{FF2B5EF4-FFF2-40B4-BE49-F238E27FC236}">
                <a16:creationId xmlns:a16="http://schemas.microsoft.com/office/drawing/2014/main" id="{804D93B0-CBA3-4FBD-B6FE-E888DE76BF6E}"/>
              </a:ext>
            </a:extLst>
          </p:cNvPr>
          <p:cNvGraphicFramePr>
            <a:graphicFrameLocks noGrp="1"/>
          </p:cNvGraphicFramePr>
          <p:nvPr>
            <p:extLst>
              <p:ext uri="{D42A27DB-BD31-4B8C-83A1-F6EECF244321}">
                <p14:modId xmlns:p14="http://schemas.microsoft.com/office/powerpoint/2010/main" val="4293799502"/>
              </p:ext>
            </p:extLst>
          </p:nvPr>
        </p:nvGraphicFramePr>
        <p:xfrm>
          <a:off x="152400" y="935766"/>
          <a:ext cx="6553200" cy="7020245"/>
        </p:xfrm>
        <a:graphic>
          <a:graphicData uri="http://schemas.openxmlformats.org/drawingml/2006/table">
            <a:tbl>
              <a:tblPr firstRow="1" bandRow="1">
                <a:tableStyleId>{5940675A-B579-460E-94D1-54222C63F5DA}</a:tableStyleId>
              </a:tblPr>
              <a:tblGrid>
                <a:gridCol w="3075709">
                  <a:extLst>
                    <a:ext uri="{9D8B030D-6E8A-4147-A177-3AD203B41FA5}">
                      <a16:colId xmlns:a16="http://schemas.microsoft.com/office/drawing/2014/main" val="1667924379"/>
                    </a:ext>
                  </a:extLst>
                </a:gridCol>
                <a:gridCol w="3477491">
                  <a:extLst>
                    <a:ext uri="{9D8B030D-6E8A-4147-A177-3AD203B41FA5}">
                      <a16:colId xmlns:a16="http://schemas.microsoft.com/office/drawing/2014/main" val="1691681955"/>
                    </a:ext>
                  </a:extLst>
                </a:gridCol>
              </a:tblGrid>
              <a:tr h="370840">
                <a:tc>
                  <a:txBody>
                    <a:bodyPr/>
                    <a:lstStyle/>
                    <a:p>
                      <a:r>
                        <a:rPr lang="en-GB" sz="2800" b="1">
                          <a:latin typeface="Gill Sans MT" panose="020B0502020104020203" pitchFamily="34" charset="0"/>
                        </a:rPr>
                        <a:t>MFL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GB" sz="1400">
                          <a:solidFill>
                            <a:schemeClr val="tx1"/>
                          </a:solidFill>
                          <a:latin typeface="Gill Sans MT" panose="020B0502020104020203" pitchFamily="34" charset="0"/>
                        </a:rPr>
                        <a:t>MFL Block</a:t>
                      </a:r>
                    </a:p>
                    <a:p>
                      <a:pPr>
                        <a:lnSpc>
                          <a:spcPct val="150000"/>
                        </a:lnSpc>
                      </a:pPr>
                      <a:r>
                        <a:rPr lang="en-GB" sz="1400">
                          <a:solidFill>
                            <a:schemeClr val="tx1"/>
                          </a:solidFill>
                          <a:latin typeface="Gill Sans MT" panose="020B0502020104020203" pitchFamily="34" charset="0"/>
                        </a:rPr>
                        <a:t>See Ms Conway in N1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0327666"/>
                  </a:ext>
                </a:extLst>
              </a:tr>
              <a:tr h="370840">
                <a:tc>
                  <a:txBody>
                    <a:bodyPr/>
                    <a:lstStyle/>
                    <a:p>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endParaRPr lang="en-GB" sz="140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5126037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800" b="1">
                          <a:solidFill>
                            <a:schemeClr val="tx1"/>
                          </a:solidFill>
                          <a:latin typeface="Gill Sans MT" panose="020B0502020104020203" pitchFamily="34" charset="0"/>
                        </a:rPr>
                        <a:t>RE</a:t>
                      </a:r>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GB" sz="1400" dirty="0">
                          <a:solidFill>
                            <a:schemeClr val="tx1"/>
                          </a:solidFill>
                          <a:latin typeface="Gill Sans MT" panose="020B0502020104020203" pitchFamily="34" charset="0"/>
                        </a:rPr>
                        <a:t>Littlemore House</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solidFill>
                            <a:schemeClr val="tx1"/>
                          </a:solidFill>
                          <a:latin typeface="Gill Sans MT" panose="020B0502020104020203" pitchFamily="34" charset="0"/>
                        </a:rPr>
                        <a:t>See your RE teacher for details or see Mr </a:t>
                      </a:r>
                      <a:r>
                        <a:rPr lang="en-GB" sz="1400" dirty="0" err="1">
                          <a:solidFill>
                            <a:schemeClr val="tx1"/>
                          </a:solidFill>
                          <a:latin typeface="Gill Sans MT" panose="020B0502020104020203" pitchFamily="34" charset="0"/>
                        </a:rPr>
                        <a:t>Makokha</a:t>
                      </a:r>
                      <a:r>
                        <a:rPr lang="en-GB" sz="1400" dirty="0">
                          <a:solidFill>
                            <a:schemeClr val="tx1"/>
                          </a:solidFill>
                          <a:latin typeface="Gill Sans MT" panose="020B0502020104020203" pitchFamily="34" charset="0"/>
                        </a:rPr>
                        <a:t> in B11</a:t>
                      </a:r>
                      <a:endParaRPr lang="en-GB" sz="1400" b="0" dirty="0">
                        <a:solidFill>
                          <a:schemeClr val="tx1"/>
                        </a:solidFill>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0855877"/>
                  </a:ext>
                </a:extLst>
              </a:tr>
              <a:tr h="370840">
                <a:tc>
                  <a:txBody>
                    <a:bodyPr/>
                    <a:lstStyle/>
                    <a:p>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endParaRPr lang="en-GB" sz="140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0430599"/>
                  </a:ext>
                </a:extLst>
              </a:tr>
              <a:tr h="370840">
                <a:tc>
                  <a:txBody>
                    <a:bodyPr/>
                    <a:lstStyle/>
                    <a:p>
                      <a:r>
                        <a:rPr lang="en-GB" sz="2800" b="1">
                          <a:latin typeface="Gill Sans MT" panose="020B0502020104020203" pitchFamily="34" charset="0"/>
                        </a:rPr>
                        <a:t>SCIENCE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GB" sz="1400">
                          <a:solidFill>
                            <a:schemeClr val="tx1"/>
                          </a:solidFill>
                          <a:latin typeface="Gill Sans MT" panose="020B0502020104020203" pitchFamily="34" charset="0"/>
                        </a:rPr>
                        <a:t>Science Block</a:t>
                      </a:r>
                    </a:p>
                    <a:p>
                      <a:pPr marL="285750" indent="-285750">
                        <a:lnSpc>
                          <a:spcPct val="150000"/>
                        </a:lnSpc>
                        <a:buFontTx/>
                        <a:buChar char="-"/>
                      </a:pPr>
                      <a:r>
                        <a:rPr lang="en-GB" sz="1400">
                          <a:solidFill>
                            <a:schemeClr val="tx1"/>
                          </a:solidFill>
                          <a:latin typeface="Gill Sans MT" panose="020B0502020104020203" pitchFamily="34" charset="0"/>
                        </a:rPr>
                        <a:t>Biology S3</a:t>
                      </a:r>
                    </a:p>
                    <a:p>
                      <a:pPr marL="285750" indent="-285750">
                        <a:lnSpc>
                          <a:spcPct val="150000"/>
                        </a:lnSpc>
                        <a:buFontTx/>
                        <a:buChar char="-"/>
                      </a:pPr>
                      <a:r>
                        <a:rPr lang="en-US" sz="1400" b="0" u="none" strike="noStrike" kern="1200">
                          <a:solidFill>
                            <a:schemeClr val="tx1"/>
                          </a:solidFill>
                          <a:effectLst/>
                          <a:latin typeface="Gill Sans MT" panose="020B0502020104020203" pitchFamily="34" charset="0"/>
                        </a:rPr>
                        <a:t>Combined Science (Foundation) S10</a:t>
                      </a:r>
                      <a:endParaRPr lang="en-GB" sz="1400">
                        <a:solidFill>
                          <a:schemeClr val="tx1"/>
                        </a:solidFill>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9898181"/>
                  </a:ext>
                </a:extLst>
              </a:tr>
              <a:tr h="370840">
                <a:tc>
                  <a:txBody>
                    <a:bodyPr/>
                    <a:lstStyle/>
                    <a:p>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endParaRPr lang="en-GB" sz="140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2088773"/>
                  </a:ext>
                </a:extLst>
              </a:tr>
              <a:tr h="370840">
                <a:tc>
                  <a:txBody>
                    <a:bodyPr/>
                    <a:lstStyle/>
                    <a:p>
                      <a:r>
                        <a:rPr lang="en-GB" sz="2800" b="1">
                          <a:latin typeface="Gill Sans MT" panose="020B0502020104020203" pitchFamily="34" charset="0"/>
                        </a:rPr>
                        <a:t>STUDY CLUB</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lvl="0">
                        <a:lnSpc>
                          <a:spcPct val="150000"/>
                        </a:lnSpc>
                        <a:buNone/>
                      </a:pPr>
                      <a:r>
                        <a:rPr lang="en-GB" sz="1400" err="1">
                          <a:solidFill>
                            <a:schemeClr val="tx1"/>
                          </a:solidFill>
                          <a:latin typeface="Gill Sans MT" panose="020B0502020104020203" pitchFamily="34" charset="0"/>
                        </a:rPr>
                        <a:t>iBlock</a:t>
                      </a:r>
                      <a:endParaRPr lang="en-GB" sz="1400">
                        <a:solidFill>
                          <a:schemeClr val="tx1"/>
                        </a:solidFill>
                        <a:latin typeface="Gill Sans MT" panose="020B0502020104020203" pitchFamily="34" charset="0"/>
                      </a:endParaRPr>
                    </a:p>
                    <a:p>
                      <a:pPr lvl="0">
                        <a:lnSpc>
                          <a:spcPct val="150000"/>
                        </a:lnSpc>
                        <a:buNone/>
                      </a:pPr>
                      <a:r>
                        <a:rPr lang="en-GB" sz="1400">
                          <a:solidFill>
                            <a:schemeClr val="tx1"/>
                          </a:solidFill>
                          <a:latin typeface="Gill Sans MT" panose="020B0502020104020203" pitchFamily="34" charset="0"/>
                        </a:rPr>
                        <a:t>See Mr Kirby and Ms McSweeney i4</a:t>
                      </a:r>
                    </a:p>
                    <a:p>
                      <a:pPr marL="0" lvl="0" indent="0">
                        <a:lnSpc>
                          <a:spcPct val="150000"/>
                        </a:lnSpc>
                        <a:buFontTx/>
                        <a:buNone/>
                      </a:pPr>
                      <a:endParaRPr lang="en-GB" sz="1400" b="1">
                        <a:solidFill>
                          <a:schemeClr val="tx1"/>
                        </a:solidFill>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9550912"/>
                  </a:ext>
                </a:extLst>
              </a:tr>
              <a:tr h="370840">
                <a:tc>
                  <a:txBody>
                    <a:bodyPr/>
                    <a:lstStyle/>
                    <a:p>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endParaRPr lang="en-GB" sz="140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88015629"/>
                  </a:ext>
                </a:extLst>
              </a:tr>
              <a:tr h="370840">
                <a:tc>
                  <a:txBody>
                    <a:bodyPr/>
                    <a:lstStyle/>
                    <a:p>
                      <a:r>
                        <a:rPr lang="en-GB" sz="2800" b="1">
                          <a:latin typeface="Gill Sans MT" panose="020B0502020104020203" pitchFamily="34" charset="0"/>
                        </a:rPr>
                        <a:t>TEXTILES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GB" sz="1400" b="0">
                          <a:solidFill>
                            <a:schemeClr val="tx1"/>
                          </a:solidFill>
                          <a:latin typeface="Gill Sans MT" panose="020B0502020104020203" pitchFamily="34" charset="0"/>
                        </a:rPr>
                        <a:t>Art Block</a:t>
                      </a:r>
                    </a:p>
                    <a:p>
                      <a:pPr>
                        <a:lnSpc>
                          <a:spcPct val="150000"/>
                        </a:lnSpc>
                      </a:pPr>
                      <a:r>
                        <a:rPr lang="en-GB" sz="1400" b="0">
                          <a:solidFill>
                            <a:schemeClr val="tx1"/>
                          </a:solidFill>
                          <a:latin typeface="Gill Sans MT" panose="020B0502020104020203" pitchFamily="34" charset="0"/>
                        </a:rPr>
                        <a:t>See Ms </a:t>
                      </a:r>
                      <a:r>
                        <a:rPr lang="en-GB" sz="1400" b="0" err="1">
                          <a:solidFill>
                            <a:schemeClr val="tx1"/>
                          </a:solidFill>
                          <a:latin typeface="Gill Sans MT" panose="020B0502020104020203" pitchFamily="34" charset="0"/>
                        </a:rPr>
                        <a:t>Kravcova</a:t>
                      </a:r>
                      <a:r>
                        <a:rPr lang="en-GB" sz="1400" b="0">
                          <a:solidFill>
                            <a:schemeClr val="tx1"/>
                          </a:solidFill>
                          <a:latin typeface="Gill Sans MT" panose="020B0502020104020203" pitchFamily="34" charset="0"/>
                        </a:rPr>
                        <a:t> </a:t>
                      </a:r>
                      <a:r>
                        <a:rPr lang="en-GB" sz="1400">
                          <a:solidFill>
                            <a:schemeClr val="tx1"/>
                          </a:solidFill>
                          <a:latin typeface="Gill Sans MT" panose="020B0502020104020203" pitchFamily="34" charset="0"/>
                        </a:rPr>
                        <a:t>in room A2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08661918"/>
                  </a:ext>
                </a:extLst>
              </a:tr>
              <a:tr h="370840">
                <a:tc>
                  <a:txBody>
                    <a:bodyPr/>
                    <a:lstStyle/>
                    <a:p>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600" dirty="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75877342"/>
                  </a:ext>
                </a:extLst>
              </a:tr>
            </a:tbl>
          </a:graphicData>
        </a:graphic>
      </p:graphicFrame>
    </p:spTree>
    <p:extLst>
      <p:ext uri="{BB962C8B-B14F-4D97-AF65-F5344CB8AC3E}">
        <p14:creationId xmlns:p14="http://schemas.microsoft.com/office/powerpoint/2010/main" val="3277890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B3958A-F87C-414E-A611-2CF9B974E2D1}"/>
              </a:ext>
            </a:extLst>
          </p:cNvPr>
          <p:cNvSpPr txBox="1"/>
          <p:nvPr/>
        </p:nvSpPr>
        <p:spPr>
          <a:xfrm>
            <a:off x="0" y="-9964"/>
            <a:ext cx="6858000" cy="461665"/>
          </a:xfrm>
          <a:prstGeom prst="rect">
            <a:avLst/>
          </a:prstGeom>
          <a:solidFill>
            <a:srgbClr val="002060"/>
          </a:solidFill>
        </p:spPr>
        <p:txBody>
          <a:bodyPr wrap="square">
            <a:spAutoFit/>
          </a:bodyPr>
          <a:lstStyle/>
          <a:p>
            <a:pPr algn="ctr"/>
            <a:r>
              <a:rPr lang="en-GB" sz="2400" b="1">
                <a:solidFill>
                  <a:schemeClr val="bg1"/>
                </a:solidFill>
                <a:latin typeface="Gill Sans"/>
              </a:rPr>
              <a:t>TUESDAY</a:t>
            </a:r>
          </a:p>
        </p:txBody>
      </p:sp>
      <p:sp>
        <p:nvSpPr>
          <p:cNvPr id="5" name="TextBox 4">
            <a:extLst>
              <a:ext uri="{FF2B5EF4-FFF2-40B4-BE49-F238E27FC236}">
                <a16:creationId xmlns:a16="http://schemas.microsoft.com/office/drawing/2014/main" id="{40BE3D5A-5462-4A7C-90A9-C5B401875BED}"/>
              </a:ext>
            </a:extLst>
          </p:cNvPr>
          <p:cNvSpPr txBox="1"/>
          <p:nvPr/>
        </p:nvSpPr>
        <p:spPr>
          <a:xfrm>
            <a:off x="0" y="8774668"/>
            <a:ext cx="6858000" cy="369332"/>
          </a:xfrm>
          <a:prstGeom prst="rect">
            <a:avLst/>
          </a:prstGeom>
          <a:solidFill>
            <a:srgbClr val="002060"/>
          </a:solidFill>
        </p:spPr>
        <p:txBody>
          <a:bodyPr wrap="square">
            <a:spAutoFit/>
          </a:bodyPr>
          <a:lstStyle/>
          <a:p>
            <a:pPr algn="ctr"/>
            <a:r>
              <a:rPr lang="en-GB" b="0" i="0">
                <a:solidFill>
                  <a:schemeClr val="bg1"/>
                </a:solidFill>
                <a:effectLst/>
                <a:latin typeface="Gill Sans"/>
              </a:rPr>
              <a:t>Together towards our Lord, through learning, love and faith</a:t>
            </a:r>
            <a:endParaRPr lang="en-GB">
              <a:solidFill>
                <a:schemeClr val="bg1"/>
              </a:solidFill>
            </a:endParaRPr>
          </a:p>
        </p:txBody>
      </p:sp>
      <p:graphicFrame>
        <p:nvGraphicFramePr>
          <p:cNvPr id="6" name="Table 6">
            <a:extLst>
              <a:ext uri="{FF2B5EF4-FFF2-40B4-BE49-F238E27FC236}">
                <a16:creationId xmlns:a16="http://schemas.microsoft.com/office/drawing/2014/main" id="{9270E55E-A8D6-4F18-A532-2D7235A459C3}"/>
              </a:ext>
            </a:extLst>
          </p:cNvPr>
          <p:cNvGraphicFramePr>
            <a:graphicFrameLocks noGrp="1"/>
          </p:cNvGraphicFramePr>
          <p:nvPr>
            <p:extLst>
              <p:ext uri="{D42A27DB-BD31-4B8C-83A1-F6EECF244321}">
                <p14:modId xmlns:p14="http://schemas.microsoft.com/office/powerpoint/2010/main" val="1352127740"/>
              </p:ext>
            </p:extLst>
          </p:nvPr>
        </p:nvGraphicFramePr>
        <p:xfrm>
          <a:off x="197427" y="587633"/>
          <a:ext cx="6463145" cy="8109460"/>
        </p:xfrm>
        <a:graphic>
          <a:graphicData uri="http://schemas.openxmlformats.org/drawingml/2006/table">
            <a:tbl>
              <a:tblPr firstRow="1" bandRow="1">
                <a:tableStyleId>{5940675A-B579-460E-94D1-54222C63F5DA}</a:tableStyleId>
              </a:tblPr>
              <a:tblGrid>
                <a:gridCol w="3072246">
                  <a:extLst>
                    <a:ext uri="{9D8B030D-6E8A-4147-A177-3AD203B41FA5}">
                      <a16:colId xmlns:a16="http://schemas.microsoft.com/office/drawing/2014/main" val="1667924379"/>
                    </a:ext>
                  </a:extLst>
                </a:gridCol>
                <a:gridCol w="3390899">
                  <a:extLst>
                    <a:ext uri="{9D8B030D-6E8A-4147-A177-3AD203B41FA5}">
                      <a16:colId xmlns:a16="http://schemas.microsoft.com/office/drawing/2014/main" val="1691681955"/>
                    </a:ext>
                  </a:extLst>
                </a:gridCol>
              </a:tblGrid>
              <a:tr h="370840">
                <a:tc>
                  <a:txBody>
                    <a:bodyPr/>
                    <a:lstStyle/>
                    <a:p>
                      <a:r>
                        <a:rPr lang="en-GB" sz="2800" b="1">
                          <a:latin typeface="Gill Sans MT" panose="020B0502020104020203" pitchFamily="34" charset="0"/>
                        </a:rPr>
                        <a:t>BUSINESS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GB" sz="1400" b="0">
                          <a:solidFill>
                            <a:schemeClr val="tx1"/>
                          </a:solidFill>
                          <a:latin typeface="Gill Sans MT" panose="020B0502020104020203" pitchFamily="34" charset="0"/>
                        </a:rPr>
                        <a:t>Maryvale House</a:t>
                      </a:r>
                    </a:p>
                    <a:p>
                      <a:pPr>
                        <a:lnSpc>
                          <a:spcPct val="150000"/>
                        </a:lnSpc>
                      </a:pPr>
                      <a:r>
                        <a:rPr lang="en-GB" sz="1400" b="0">
                          <a:solidFill>
                            <a:schemeClr val="tx1"/>
                          </a:solidFill>
                          <a:latin typeface="Gill Sans MT" panose="020B0502020104020203" pitchFamily="34" charset="0"/>
                        </a:rPr>
                        <a:t>Ms Chappell in G5</a:t>
                      </a:r>
                      <a:endParaRPr lang="en-GB" sz="140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0327666"/>
                  </a:ext>
                </a:extLst>
              </a:tr>
              <a:tr h="370840">
                <a:tc>
                  <a:txBody>
                    <a:bodyPr/>
                    <a:lstStyle/>
                    <a:p>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endParaRPr lang="en-GB" sz="140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5126037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800" b="1">
                          <a:latin typeface="Gill Sans MT" panose="020B0502020104020203" pitchFamily="34" charset="0"/>
                        </a:rPr>
                        <a:t>ENGLISH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GB" sz="1400">
                          <a:latin typeface="Gill Sans MT" panose="020B0502020104020203" pitchFamily="34" charset="0"/>
                        </a:rPr>
                        <a:t>Main Block</a:t>
                      </a:r>
                    </a:p>
                    <a:p>
                      <a:pPr>
                        <a:lnSpc>
                          <a:spcPct val="150000"/>
                        </a:lnSpc>
                      </a:pPr>
                      <a:r>
                        <a:rPr lang="en-GB" sz="1400">
                          <a:latin typeface="Gill Sans MT" panose="020B0502020104020203" pitchFamily="34" charset="0"/>
                        </a:rPr>
                        <a:t>See your English Teacher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09633722"/>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endParaRPr lang="en-GB" sz="140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18502858"/>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800" b="1">
                          <a:latin typeface="Gill Sans MT" panose="020B0502020104020203" pitchFamily="34" charset="0"/>
                        </a:rPr>
                        <a:t>GEOGRAPHY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GB" sz="1400">
                          <a:latin typeface="Gill Sans MT" panose="020B0502020104020203" pitchFamily="34" charset="0"/>
                        </a:rPr>
                        <a:t>Main Block</a:t>
                      </a:r>
                    </a:p>
                    <a:p>
                      <a:pPr>
                        <a:lnSpc>
                          <a:spcPct val="150000"/>
                        </a:lnSpc>
                      </a:pPr>
                      <a:r>
                        <a:rPr lang="en-GB" sz="1400">
                          <a:latin typeface="Gill Sans MT" panose="020B0502020104020203" pitchFamily="34" charset="0"/>
                        </a:rPr>
                        <a:t>See  Ms Archer in room 17</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0855877"/>
                  </a:ext>
                </a:extLst>
              </a:tr>
              <a:tr h="370840">
                <a:tc>
                  <a:txBody>
                    <a:bodyPr/>
                    <a:lstStyle/>
                    <a:p>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endParaRPr lang="en-GB" sz="140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043059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800" b="1">
                          <a:latin typeface="Gill Sans MT" panose="020B0502020104020203" pitchFamily="34" charset="0"/>
                        </a:rPr>
                        <a:t>HEALTH &amp; SOCIAL CARE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GB" sz="1400" dirty="0">
                          <a:solidFill>
                            <a:schemeClr val="tx1"/>
                          </a:solidFill>
                          <a:latin typeface="Gill Sans MT" panose="020B0502020104020203" pitchFamily="34" charset="0"/>
                        </a:rPr>
                        <a:t>Littlemore House</a:t>
                      </a:r>
                    </a:p>
                    <a:p>
                      <a:pPr>
                        <a:lnSpc>
                          <a:spcPct val="150000"/>
                        </a:lnSpc>
                      </a:pPr>
                      <a:r>
                        <a:rPr lang="en-GB" sz="1400" dirty="0">
                          <a:latin typeface="Gill Sans MT" panose="020B0502020104020203" pitchFamily="34" charset="0"/>
                        </a:rPr>
                        <a:t>See Ms Burns in B5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9898181"/>
                  </a:ext>
                </a:extLst>
              </a:tr>
              <a:tr h="496547">
                <a:tc>
                  <a:txBody>
                    <a:bodyPr/>
                    <a:lstStyle/>
                    <a:p>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endParaRPr lang="en-GB" sz="140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42088773"/>
                  </a:ext>
                </a:extLst>
              </a:tr>
              <a:tr h="370840">
                <a:tc>
                  <a:txBody>
                    <a:bodyPr/>
                    <a:lstStyle/>
                    <a:p>
                      <a:r>
                        <a:rPr lang="en-GB" sz="2800" b="1">
                          <a:latin typeface="Gill Sans MT" panose="020B0502020104020203" pitchFamily="34" charset="0"/>
                        </a:rPr>
                        <a:t>MATHS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nSpc>
                          <a:spcPct val="150000"/>
                        </a:lnSpc>
                        <a:buFontTx/>
                        <a:buNone/>
                      </a:pPr>
                      <a:r>
                        <a:rPr lang="en-GB" sz="1400">
                          <a:solidFill>
                            <a:schemeClr val="tx1"/>
                          </a:solidFill>
                          <a:latin typeface="Gill Sans MT" panose="020B0502020104020203" pitchFamily="34" charset="0"/>
                        </a:rPr>
                        <a:t>Main Block</a:t>
                      </a:r>
                    </a:p>
                    <a:p>
                      <a:pPr marL="0" indent="0">
                        <a:lnSpc>
                          <a:spcPct val="150000"/>
                        </a:lnSpc>
                        <a:buFontTx/>
                        <a:buNone/>
                      </a:pPr>
                      <a:r>
                        <a:rPr lang="en-GB" sz="1400">
                          <a:solidFill>
                            <a:schemeClr val="tx1"/>
                          </a:solidFill>
                          <a:latin typeface="Gill Sans MT" panose="020B0502020104020203" pitchFamily="34" charset="0"/>
                        </a:rPr>
                        <a:t>Foundation in room 16</a:t>
                      </a:r>
                    </a:p>
                    <a:p>
                      <a:pPr marL="0" indent="0">
                        <a:lnSpc>
                          <a:spcPct val="150000"/>
                        </a:lnSpc>
                        <a:buFontTx/>
                        <a:buNone/>
                      </a:pPr>
                      <a:r>
                        <a:rPr lang="en-GB" sz="1400">
                          <a:solidFill>
                            <a:schemeClr val="tx1"/>
                          </a:solidFill>
                          <a:latin typeface="Gill Sans MT" panose="020B0502020104020203" pitchFamily="34" charset="0"/>
                        </a:rPr>
                        <a:t>Higher in room 15</a:t>
                      </a:r>
                    </a:p>
                    <a:p>
                      <a:pPr>
                        <a:lnSpc>
                          <a:spcPct val="150000"/>
                        </a:lnSpc>
                      </a:pPr>
                      <a:endParaRPr lang="en-GB" sz="140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9550912"/>
                  </a:ext>
                </a:extLst>
              </a:tr>
              <a:tr h="370840">
                <a:tc>
                  <a:txBody>
                    <a:bodyPr/>
                    <a:lstStyle/>
                    <a:p>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140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88015629"/>
                  </a:ext>
                </a:extLst>
              </a:tr>
              <a:tr h="370840">
                <a:tc>
                  <a:txBody>
                    <a:bodyPr/>
                    <a:lstStyle/>
                    <a:p>
                      <a:r>
                        <a:rPr lang="en-GB" sz="2800" b="1">
                          <a:latin typeface="Gill Sans MT" panose="020B0502020104020203" pitchFamily="34" charset="0"/>
                        </a:rPr>
                        <a:t>SCIENCE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1400" dirty="0">
                          <a:solidFill>
                            <a:schemeClr val="tx1"/>
                          </a:solidFill>
                          <a:latin typeface="Gill Sans MT" panose="020B0502020104020203" pitchFamily="34" charset="0"/>
                        </a:rPr>
                        <a:t>Science Block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400" b="0" u="none" strike="noStrike" kern="1200" dirty="0">
                          <a:solidFill>
                            <a:schemeClr val="tx1"/>
                          </a:solidFill>
                          <a:effectLst/>
                          <a:latin typeface="Gill Sans MT" panose="020B0502020104020203" pitchFamily="34" charset="0"/>
                        </a:rPr>
                        <a:t>Combined Science </a:t>
                      </a:r>
                      <a:r>
                        <a:rPr lang="en-US" sz="1400" b="0" kern="1200" dirty="0">
                          <a:solidFill>
                            <a:schemeClr val="tx1"/>
                          </a:solidFill>
                          <a:effectLst/>
                          <a:latin typeface="Gill Sans MT" panose="020B0502020104020203" pitchFamily="34" charset="0"/>
                        </a:rPr>
                        <a:t>(Higher) </a:t>
                      </a:r>
                      <a:r>
                        <a:rPr lang="en-GB" sz="1400" b="0" u="none" strike="noStrike" kern="1200" dirty="0">
                          <a:solidFill>
                            <a:schemeClr val="tx1"/>
                          </a:solidFill>
                          <a:effectLst/>
                          <a:latin typeface="Gill Sans MT" panose="020B0502020104020203" pitchFamily="34" charset="0"/>
                        </a:rPr>
                        <a:t> </a:t>
                      </a:r>
                      <a:r>
                        <a:rPr lang="en-US" sz="1400" b="0" u="none" strike="noStrike" kern="1200" dirty="0">
                          <a:solidFill>
                            <a:schemeClr val="tx1"/>
                          </a:solidFill>
                          <a:effectLst/>
                          <a:latin typeface="Gill Sans MT" panose="020B0502020104020203" pitchFamily="34" charset="0"/>
                        </a:rPr>
                        <a:t>in S6</a:t>
                      </a:r>
                      <a:endParaRPr lang="en-US" sz="1400" b="0" kern="1200" dirty="0">
                        <a:solidFill>
                          <a:schemeClr val="tx1"/>
                        </a:solidFill>
                        <a:effectLst/>
                        <a:latin typeface="Gill Sans MT" panose="020B0502020104020203"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400" dirty="0">
                          <a:solidFill>
                            <a:schemeClr val="tx1"/>
                          </a:solidFill>
                          <a:latin typeface="Gill Sans MT" panose="020B0502020104020203" pitchFamily="34" charset="0"/>
                        </a:rPr>
                        <a:t>Combined Science (Foundation) in S5</a:t>
                      </a:r>
                    </a:p>
                    <a:p>
                      <a:pPr marL="171450" indent="-171450">
                        <a:buFontTx/>
                        <a:buChar char="-"/>
                      </a:pPr>
                      <a:r>
                        <a:rPr lang="en-GB" sz="1400" dirty="0">
                          <a:solidFill>
                            <a:schemeClr val="tx1"/>
                          </a:solidFill>
                          <a:latin typeface="Gill Sans MT" panose="020B0502020104020203" pitchFamily="34" charset="0"/>
                        </a:rPr>
                        <a:t>Triple Science in S9</a:t>
                      </a:r>
                    </a:p>
                    <a:p>
                      <a:pPr marL="171450" indent="-171450">
                        <a:buFontTx/>
                        <a:buChar char="-"/>
                      </a:pPr>
                      <a:r>
                        <a:rPr lang="en-GB" sz="1400" dirty="0">
                          <a:solidFill>
                            <a:schemeClr val="tx1"/>
                          </a:solidFill>
                          <a:latin typeface="Gill Sans MT" panose="020B0502020104020203" pitchFamily="34" charset="0"/>
                        </a:rPr>
                        <a:t>Required </a:t>
                      </a:r>
                      <a:r>
                        <a:rPr lang="en-GB" sz="1400" dirty="0" err="1">
                          <a:solidFill>
                            <a:schemeClr val="tx1"/>
                          </a:solidFill>
                          <a:latin typeface="Gill Sans MT" panose="020B0502020104020203" pitchFamily="34" charset="0"/>
                        </a:rPr>
                        <a:t>Practicals</a:t>
                      </a:r>
                      <a:r>
                        <a:rPr lang="en-GB" sz="1400" dirty="0">
                          <a:solidFill>
                            <a:schemeClr val="tx1"/>
                          </a:solidFill>
                          <a:latin typeface="Gill Sans MT" panose="020B0502020104020203" pitchFamily="34" charset="0"/>
                        </a:rPr>
                        <a:t> in S8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08661918"/>
                  </a:ext>
                </a:extLst>
              </a:tr>
            </a:tbl>
          </a:graphicData>
        </a:graphic>
      </p:graphicFrame>
    </p:spTree>
    <p:extLst>
      <p:ext uri="{BB962C8B-B14F-4D97-AF65-F5344CB8AC3E}">
        <p14:creationId xmlns:p14="http://schemas.microsoft.com/office/powerpoint/2010/main" val="2883580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41206C-A2E2-400B-A497-357EE7EFBBC0}"/>
              </a:ext>
            </a:extLst>
          </p:cNvPr>
          <p:cNvSpPr txBox="1"/>
          <p:nvPr/>
        </p:nvSpPr>
        <p:spPr>
          <a:xfrm>
            <a:off x="0" y="-9964"/>
            <a:ext cx="6858000" cy="461665"/>
          </a:xfrm>
          <a:prstGeom prst="rect">
            <a:avLst/>
          </a:prstGeom>
          <a:solidFill>
            <a:srgbClr val="002060"/>
          </a:solidFill>
        </p:spPr>
        <p:txBody>
          <a:bodyPr wrap="square">
            <a:spAutoFit/>
          </a:bodyPr>
          <a:lstStyle/>
          <a:p>
            <a:pPr algn="ctr"/>
            <a:r>
              <a:rPr lang="en-GB" sz="2400" b="1">
                <a:solidFill>
                  <a:schemeClr val="bg1"/>
                </a:solidFill>
                <a:latin typeface="Gill Sans"/>
              </a:rPr>
              <a:t>WEDNESDAY</a:t>
            </a:r>
          </a:p>
        </p:txBody>
      </p:sp>
      <p:sp>
        <p:nvSpPr>
          <p:cNvPr id="5" name="TextBox 4">
            <a:extLst>
              <a:ext uri="{FF2B5EF4-FFF2-40B4-BE49-F238E27FC236}">
                <a16:creationId xmlns:a16="http://schemas.microsoft.com/office/drawing/2014/main" id="{3684AADA-FB55-4501-8942-42384E4A9044}"/>
              </a:ext>
            </a:extLst>
          </p:cNvPr>
          <p:cNvSpPr txBox="1"/>
          <p:nvPr/>
        </p:nvSpPr>
        <p:spPr>
          <a:xfrm>
            <a:off x="0" y="8774668"/>
            <a:ext cx="6858000" cy="369332"/>
          </a:xfrm>
          <a:prstGeom prst="rect">
            <a:avLst/>
          </a:prstGeom>
          <a:solidFill>
            <a:srgbClr val="002060"/>
          </a:solidFill>
        </p:spPr>
        <p:txBody>
          <a:bodyPr wrap="square">
            <a:spAutoFit/>
          </a:bodyPr>
          <a:lstStyle/>
          <a:p>
            <a:pPr algn="ctr"/>
            <a:r>
              <a:rPr lang="en-GB" b="0" i="0">
                <a:solidFill>
                  <a:schemeClr val="bg1"/>
                </a:solidFill>
                <a:effectLst/>
                <a:latin typeface="Gill Sans"/>
              </a:rPr>
              <a:t>Together towards our Lord, through learning, love and faith</a:t>
            </a:r>
            <a:endParaRPr lang="en-GB">
              <a:solidFill>
                <a:schemeClr val="bg1"/>
              </a:solidFill>
            </a:endParaRPr>
          </a:p>
        </p:txBody>
      </p:sp>
      <p:graphicFrame>
        <p:nvGraphicFramePr>
          <p:cNvPr id="6" name="Table 6">
            <a:extLst>
              <a:ext uri="{FF2B5EF4-FFF2-40B4-BE49-F238E27FC236}">
                <a16:creationId xmlns:a16="http://schemas.microsoft.com/office/drawing/2014/main" id="{6B7729EB-78E4-40CF-9140-1D5663805066}"/>
              </a:ext>
            </a:extLst>
          </p:cNvPr>
          <p:cNvGraphicFramePr>
            <a:graphicFrameLocks noGrp="1"/>
          </p:cNvGraphicFramePr>
          <p:nvPr>
            <p:extLst>
              <p:ext uri="{D42A27DB-BD31-4B8C-83A1-F6EECF244321}">
                <p14:modId xmlns:p14="http://schemas.microsoft.com/office/powerpoint/2010/main" val="3416124084"/>
              </p:ext>
            </p:extLst>
          </p:nvPr>
        </p:nvGraphicFramePr>
        <p:xfrm>
          <a:off x="145473" y="451701"/>
          <a:ext cx="6567054" cy="8343693"/>
        </p:xfrm>
        <a:graphic>
          <a:graphicData uri="http://schemas.openxmlformats.org/drawingml/2006/table">
            <a:tbl>
              <a:tblPr firstRow="1" bandRow="1">
                <a:tableStyleId>{2D5ABB26-0587-4C30-8999-92F81FD0307C}</a:tableStyleId>
              </a:tblPr>
              <a:tblGrid>
                <a:gridCol w="3172690">
                  <a:extLst>
                    <a:ext uri="{9D8B030D-6E8A-4147-A177-3AD203B41FA5}">
                      <a16:colId xmlns:a16="http://schemas.microsoft.com/office/drawing/2014/main" val="1667924379"/>
                    </a:ext>
                  </a:extLst>
                </a:gridCol>
                <a:gridCol w="3394364">
                  <a:extLst>
                    <a:ext uri="{9D8B030D-6E8A-4147-A177-3AD203B41FA5}">
                      <a16:colId xmlns:a16="http://schemas.microsoft.com/office/drawing/2014/main" val="1691681955"/>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800" b="1">
                          <a:latin typeface="Gill Sans MT" panose="020B0502020104020203" pitchFamily="34" charset="0"/>
                        </a:rPr>
                        <a:t>ART &amp;</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2800" b="1">
                          <a:latin typeface="Gill Sans MT" panose="020B0502020104020203" pitchFamily="34" charset="0"/>
                        </a:rPr>
                        <a:t>TEXTILES</a:t>
                      </a:r>
                    </a:p>
                  </a:txBody>
                  <a:tcPr/>
                </a:tc>
                <a:tc>
                  <a:txBody>
                    <a:bodyPr/>
                    <a:lstStyle/>
                    <a:p>
                      <a:pPr>
                        <a:lnSpc>
                          <a:spcPct val="150000"/>
                        </a:lnSpc>
                      </a:pPr>
                      <a:r>
                        <a:rPr lang="en-GB" sz="1400">
                          <a:latin typeface="Gill Sans MT" panose="020B0502020104020203" pitchFamily="34" charset="0"/>
                        </a:rPr>
                        <a:t>Art Block</a:t>
                      </a:r>
                    </a:p>
                    <a:p>
                      <a:pPr>
                        <a:lnSpc>
                          <a:spcPct val="150000"/>
                        </a:lnSpc>
                      </a:pPr>
                      <a:r>
                        <a:rPr lang="en-GB" sz="1400">
                          <a:latin typeface="Gill Sans MT" panose="020B0502020104020203" pitchFamily="34" charset="0"/>
                        </a:rPr>
                        <a:t>Rooms A1, A2 and A3</a:t>
                      </a:r>
                    </a:p>
                    <a:p>
                      <a:pPr>
                        <a:lnSpc>
                          <a:spcPct val="150000"/>
                        </a:lnSpc>
                      </a:pPr>
                      <a:endParaRPr lang="en-GB" sz="1400">
                        <a:latin typeface="Gill Sans MT" panose="020B0502020104020203" pitchFamily="34" charset="0"/>
                      </a:endParaRPr>
                    </a:p>
                  </a:txBody>
                  <a:tcPr/>
                </a:tc>
                <a:extLst>
                  <a:ext uri="{0D108BD9-81ED-4DB2-BD59-A6C34878D82A}">
                    <a16:rowId xmlns:a16="http://schemas.microsoft.com/office/drawing/2014/main" val="870327666"/>
                  </a:ext>
                </a:extLst>
              </a:tr>
              <a:tr h="370840">
                <a:tc>
                  <a:txBody>
                    <a:bodyPr/>
                    <a:lstStyle/>
                    <a:p>
                      <a:endParaRPr lang="en-GB" sz="2800" b="1">
                        <a:latin typeface="Gill Sans MT" panose="020B0502020104020203" pitchFamily="34" charset="0"/>
                      </a:endParaRPr>
                    </a:p>
                  </a:txBody>
                  <a:tcPr/>
                </a:tc>
                <a:tc>
                  <a:txBody>
                    <a:bodyPr/>
                    <a:lstStyle/>
                    <a:p>
                      <a:pPr>
                        <a:lnSpc>
                          <a:spcPct val="150000"/>
                        </a:lnSpc>
                      </a:pPr>
                      <a:endParaRPr lang="en-GB" sz="1400">
                        <a:latin typeface="Gill Sans MT" panose="020B0502020104020203" pitchFamily="34" charset="0"/>
                      </a:endParaRPr>
                    </a:p>
                  </a:txBody>
                  <a:tcPr/>
                </a:tc>
                <a:extLst>
                  <a:ext uri="{0D108BD9-81ED-4DB2-BD59-A6C34878D82A}">
                    <a16:rowId xmlns:a16="http://schemas.microsoft.com/office/drawing/2014/main" val="115126037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800" b="1">
                          <a:latin typeface="Gill Sans MT" panose="020B0502020104020203" pitchFamily="34" charset="0"/>
                        </a:rPr>
                        <a:t>BUSINESS</a:t>
                      </a:r>
                    </a:p>
                  </a:txBody>
                  <a:tcPr/>
                </a:tc>
                <a:tc>
                  <a:txBody>
                    <a:bodyPr/>
                    <a:lstStyle/>
                    <a:p>
                      <a:pPr>
                        <a:lnSpc>
                          <a:spcPct val="150000"/>
                        </a:lnSpc>
                      </a:pPr>
                      <a:r>
                        <a:rPr lang="en-GB" sz="1400">
                          <a:latin typeface="Gill Sans MT" panose="020B0502020104020203" pitchFamily="34" charset="0"/>
                        </a:rPr>
                        <a:t>Maryvale House</a:t>
                      </a:r>
                    </a:p>
                    <a:p>
                      <a:pPr>
                        <a:lnSpc>
                          <a:spcPct val="150000"/>
                        </a:lnSpc>
                      </a:pPr>
                      <a:r>
                        <a:rPr lang="en-GB" sz="1400">
                          <a:latin typeface="Gill Sans MT" panose="020B0502020104020203" pitchFamily="34" charset="0"/>
                        </a:rPr>
                        <a:t>G6,</a:t>
                      </a:r>
                    </a:p>
                  </a:txBody>
                  <a:tcPr/>
                </a:tc>
                <a:extLst>
                  <a:ext uri="{0D108BD9-81ED-4DB2-BD59-A6C34878D82A}">
                    <a16:rowId xmlns:a16="http://schemas.microsoft.com/office/drawing/2014/main" val="1378867198"/>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800" b="1">
                        <a:latin typeface="Gill Sans MT" panose="020B0502020104020203" pitchFamily="34" charset="0"/>
                      </a:endParaRPr>
                    </a:p>
                  </a:txBody>
                  <a:tcPr/>
                </a:tc>
                <a:tc>
                  <a:txBody>
                    <a:bodyPr/>
                    <a:lstStyle/>
                    <a:p>
                      <a:pPr>
                        <a:lnSpc>
                          <a:spcPct val="150000"/>
                        </a:lnSpc>
                      </a:pPr>
                      <a:endParaRPr lang="en-GB" sz="1400">
                        <a:latin typeface="Gill Sans MT" panose="020B0502020104020203" pitchFamily="34" charset="0"/>
                      </a:endParaRPr>
                    </a:p>
                  </a:txBody>
                  <a:tcPr/>
                </a:tc>
                <a:extLst>
                  <a:ext uri="{0D108BD9-81ED-4DB2-BD59-A6C34878D82A}">
                    <a16:rowId xmlns:a16="http://schemas.microsoft.com/office/drawing/2014/main" val="297895912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800" b="1">
                          <a:latin typeface="Gill Sans MT" panose="020B0502020104020203" pitchFamily="34" charset="0"/>
                        </a:rPr>
                        <a:t>DRAMA</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600" b="1">
                          <a:latin typeface="Gill Sans MT" panose="020B0502020104020203" pitchFamily="34" charset="0"/>
                        </a:rPr>
                        <a:t>   </a:t>
                      </a:r>
                      <a:r>
                        <a:rPr lang="en-GB" sz="1600" b="0">
                          <a:latin typeface="Gill Sans MT" panose="020B0502020104020203" pitchFamily="34" charset="0"/>
                        </a:rPr>
                        <a:t>(Written)</a:t>
                      </a:r>
                    </a:p>
                  </a:txBody>
                  <a:tcPr/>
                </a:tc>
                <a:tc>
                  <a:txBody>
                    <a:bodyPr/>
                    <a:lstStyle/>
                    <a:p>
                      <a:pPr>
                        <a:lnSpc>
                          <a:spcPct val="150000"/>
                        </a:lnSpc>
                      </a:pPr>
                      <a:r>
                        <a:rPr lang="en-GB" sz="1400">
                          <a:latin typeface="Gill Sans MT" panose="020B0502020104020203" pitchFamily="34" charset="0"/>
                        </a:rPr>
                        <a:t>Drama Block </a:t>
                      </a:r>
                    </a:p>
                    <a:p>
                      <a:pPr>
                        <a:lnSpc>
                          <a:spcPct val="150000"/>
                        </a:lnSpc>
                      </a:pPr>
                      <a:r>
                        <a:rPr lang="en-GB" sz="1400">
                          <a:latin typeface="Gill Sans MT" panose="020B0502020104020203" pitchFamily="34" charset="0"/>
                        </a:rPr>
                        <a:t>DR1 </a:t>
                      </a:r>
                    </a:p>
                    <a:p>
                      <a:pPr>
                        <a:lnSpc>
                          <a:spcPct val="150000"/>
                        </a:lnSpc>
                      </a:pPr>
                      <a:endParaRPr lang="en-GB" sz="1400">
                        <a:latin typeface="Gill Sans MT" panose="020B0502020104020203" pitchFamily="34" charset="0"/>
                      </a:endParaRPr>
                    </a:p>
                  </a:txBody>
                  <a:tcPr/>
                </a:tc>
                <a:extLst>
                  <a:ext uri="{0D108BD9-81ED-4DB2-BD59-A6C34878D82A}">
                    <a16:rowId xmlns:a16="http://schemas.microsoft.com/office/drawing/2014/main" val="990855877"/>
                  </a:ext>
                </a:extLst>
              </a:tr>
              <a:tr h="431463">
                <a:tc>
                  <a:txBody>
                    <a:bodyPr/>
                    <a:lstStyle/>
                    <a:p>
                      <a:endParaRPr lang="en-GB" sz="300" b="1">
                        <a:latin typeface="Gill Sans MT" panose="020B0502020104020203" pitchFamily="34" charset="0"/>
                      </a:endParaRPr>
                    </a:p>
                  </a:txBody>
                  <a:tcPr/>
                </a:tc>
                <a:tc>
                  <a:txBody>
                    <a:bodyPr/>
                    <a:lstStyle/>
                    <a:p>
                      <a:pPr>
                        <a:lnSpc>
                          <a:spcPct val="150000"/>
                        </a:lnSpc>
                      </a:pPr>
                      <a:endParaRPr lang="en-GB" sz="1400">
                        <a:latin typeface="Gill Sans MT" panose="020B0502020104020203" pitchFamily="34" charset="0"/>
                      </a:endParaRPr>
                    </a:p>
                  </a:txBody>
                  <a:tcPr/>
                </a:tc>
                <a:extLst>
                  <a:ext uri="{0D108BD9-81ED-4DB2-BD59-A6C34878D82A}">
                    <a16:rowId xmlns:a16="http://schemas.microsoft.com/office/drawing/2014/main" val="960430599"/>
                  </a:ext>
                </a:extLst>
              </a:tr>
              <a:tr h="370840">
                <a:tc>
                  <a:txBody>
                    <a:bodyPr/>
                    <a:lstStyle/>
                    <a:p>
                      <a:r>
                        <a:rPr lang="en-GB" sz="2800" b="1" kern="1200">
                          <a:solidFill>
                            <a:schemeClr val="tx1"/>
                          </a:solidFill>
                          <a:effectLst/>
                          <a:latin typeface="Gill Sans MT" panose="020B0502020104020203" pitchFamily="34" charset="0"/>
                          <a:ea typeface="+mn-ea"/>
                          <a:cs typeface="+mn-cs"/>
                        </a:rPr>
                        <a:t>ENGINEERING</a:t>
                      </a:r>
                      <a:endParaRPr lang="en-GB" sz="2800" b="1">
                        <a:latin typeface="Gill Sans MT" panose="020B0502020104020203" pitchFamily="34" charset="0"/>
                      </a:endParaRPr>
                    </a:p>
                  </a:txBody>
                  <a:tcPr/>
                </a:tc>
                <a:tc>
                  <a:txBody>
                    <a:bodyPr/>
                    <a:lstStyle/>
                    <a:p>
                      <a:pPr marL="0" marR="0" lvl="0" indent="0" algn="l" rtl="0" eaLnBrk="1" fontAlgn="auto" latinLnBrk="0" hangingPunct="1">
                        <a:lnSpc>
                          <a:spcPct val="150000"/>
                        </a:lnSpc>
                        <a:spcBef>
                          <a:spcPts val="0"/>
                        </a:spcBef>
                        <a:spcAft>
                          <a:spcPts val="0"/>
                        </a:spcAft>
                        <a:buClrTx/>
                        <a:buSzTx/>
                        <a:buFontTx/>
                        <a:buNone/>
                      </a:pPr>
                      <a:r>
                        <a:rPr lang="en-GB" sz="1400">
                          <a:solidFill>
                            <a:schemeClr val="tx1"/>
                          </a:solidFill>
                          <a:latin typeface="Gill Sans MT" panose="020B0502020104020203" pitchFamily="34" charset="0"/>
                        </a:rPr>
                        <a:t>Room T9</a:t>
                      </a:r>
                    </a:p>
                    <a:p>
                      <a:pPr marL="0" marR="0" lvl="0" indent="0" algn="l">
                        <a:lnSpc>
                          <a:spcPct val="150000"/>
                        </a:lnSpc>
                        <a:spcBef>
                          <a:spcPts val="0"/>
                        </a:spcBef>
                        <a:spcAft>
                          <a:spcPts val="0"/>
                        </a:spcAft>
                        <a:buClrTx/>
                        <a:buSzTx/>
                        <a:buFontTx/>
                        <a:buNone/>
                      </a:pPr>
                      <a:endParaRPr lang="en-GB" sz="1400">
                        <a:latin typeface="Gill Sans MT" panose="020B0502020104020203" pitchFamily="34" charset="0"/>
                      </a:endParaRPr>
                    </a:p>
                  </a:txBody>
                  <a:tcPr/>
                </a:tc>
                <a:extLst>
                  <a:ext uri="{0D108BD9-81ED-4DB2-BD59-A6C34878D82A}">
                    <a16:rowId xmlns:a16="http://schemas.microsoft.com/office/drawing/2014/main" val="1349550912"/>
                  </a:ext>
                </a:extLst>
              </a:tr>
              <a:tr h="370840">
                <a:tc>
                  <a:txBody>
                    <a:bodyPr/>
                    <a:lstStyle/>
                    <a:p>
                      <a:endParaRPr lang="en-GB" sz="2800" b="1">
                        <a:latin typeface="Gill Sans MT" panose="020B0502020104020203" pitchFamily="34" charset="0"/>
                      </a:endParaRPr>
                    </a:p>
                  </a:txBody>
                  <a:tcPr/>
                </a:tc>
                <a:tc>
                  <a:txBody>
                    <a:bodyPr/>
                    <a:lstStyle/>
                    <a:p>
                      <a:pPr>
                        <a:lnSpc>
                          <a:spcPct val="150000"/>
                        </a:lnSpc>
                      </a:pPr>
                      <a:endParaRPr lang="en-GB" sz="1400">
                        <a:latin typeface="Gill Sans MT" panose="020B0502020104020203" pitchFamily="34" charset="0"/>
                      </a:endParaRPr>
                    </a:p>
                  </a:txBody>
                  <a:tcPr/>
                </a:tc>
                <a:extLst>
                  <a:ext uri="{0D108BD9-81ED-4DB2-BD59-A6C34878D82A}">
                    <a16:rowId xmlns:a16="http://schemas.microsoft.com/office/drawing/2014/main" val="688015629"/>
                  </a:ext>
                </a:extLst>
              </a:tr>
              <a:tr h="370840">
                <a:tc>
                  <a:txBody>
                    <a:bodyPr/>
                    <a:lstStyle/>
                    <a:p>
                      <a:r>
                        <a:rPr lang="en-GB" sz="2800" b="1">
                          <a:latin typeface="Gill Sans MT" panose="020B0502020104020203" pitchFamily="34" charset="0"/>
                        </a:rPr>
                        <a:t>FOOD</a:t>
                      </a:r>
                    </a:p>
                  </a:txBody>
                  <a:tcPr/>
                </a:tc>
                <a:tc>
                  <a:txBody>
                    <a:bodyPr/>
                    <a:lstStyle/>
                    <a:p>
                      <a:pPr>
                        <a:lnSpc>
                          <a:spcPct val="150000"/>
                        </a:lnSpc>
                      </a:pPr>
                      <a:r>
                        <a:rPr lang="en-GB" sz="1400">
                          <a:latin typeface="Gill Sans MT" panose="020B0502020104020203" pitchFamily="34" charset="0"/>
                        </a:rPr>
                        <a:t>Science Block</a:t>
                      </a:r>
                    </a:p>
                    <a:p>
                      <a:pPr>
                        <a:lnSpc>
                          <a:spcPct val="150000"/>
                        </a:lnSpc>
                      </a:pPr>
                      <a:r>
                        <a:rPr lang="en-GB" sz="1400">
                          <a:latin typeface="Gill Sans MT" panose="020B0502020104020203" pitchFamily="34" charset="0"/>
                        </a:rPr>
                        <a:t>Room T2</a:t>
                      </a:r>
                    </a:p>
                  </a:txBody>
                  <a:tcPr/>
                </a:tc>
                <a:extLst>
                  <a:ext uri="{0D108BD9-81ED-4DB2-BD59-A6C34878D82A}">
                    <a16:rowId xmlns:a16="http://schemas.microsoft.com/office/drawing/2014/main" val="2508661918"/>
                  </a:ext>
                </a:extLst>
              </a:tr>
              <a:tr h="464066">
                <a:tc>
                  <a:txBody>
                    <a:bodyPr/>
                    <a:lstStyle/>
                    <a:p>
                      <a:endParaRPr lang="en-GB" sz="2800" b="1">
                        <a:latin typeface="Gill Sans MT" panose="020B0502020104020203" pitchFamily="34" charset="0"/>
                      </a:endParaRPr>
                    </a:p>
                  </a:txBody>
                  <a:tcPr/>
                </a:tc>
                <a:tc>
                  <a:txBody>
                    <a:bodyPr/>
                    <a:lstStyle/>
                    <a:p>
                      <a:pPr>
                        <a:lnSpc>
                          <a:spcPct val="150000"/>
                        </a:lnSpc>
                      </a:pPr>
                      <a:endParaRPr lang="en-GB" sz="1400">
                        <a:latin typeface="Gill Sans MT" panose="020B0502020104020203" pitchFamily="34" charset="0"/>
                      </a:endParaRPr>
                    </a:p>
                  </a:txBody>
                  <a:tcPr/>
                </a:tc>
                <a:extLst>
                  <a:ext uri="{0D108BD9-81ED-4DB2-BD59-A6C34878D82A}">
                    <a16:rowId xmlns:a16="http://schemas.microsoft.com/office/drawing/2014/main" val="1775877342"/>
                  </a:ext>
                </a:extLst>
              </a:tr>
              <a:tr h="464066">
                <a:tc>
                  <a:txBody>
                    <a:bodyPr/>
                    <a:lstStyle/>
                    <a:p>
                      <a:r>
                        <a:rPr lang="en-GB" sz="2800" b="1">
                          <a:latin typeface="Gill Sans MT" panose="020B0502020104020203" pitchFamily="34" charset="0"/>
                        </a:rPr>
                        <a:t>GRAPHICS</a:t>
                      </a:r>
                    </a:p>
                  </a:txBody>
                  <a:tcPr/>
                </a:tc>
                <a:tc>
                  <a:txBody>
                    <a:bodyPr/>
                    <a:lstStyle/>
                    <a:p>
                      <a:pPr>
                        <a:lnSpc>
                          <a:spcPct val="150000"/>
                        </a:lnSpc>
                      </a:pPr>
                      <a:r>
                        <a:rPr lang="en-GB" sz="1400">
                          <a:latin typeface="Gill Sans MT" panose="020B0502020104020203" pitchFamily="34" charset="0"/>
                        </a:rPr>
                        <a:t>Main Block</a:t>
                      </a:r>
                    </a:p>
                    <a:p>
                      <a:pPr>
                        <a:lnSpc>
                          <a:spcPct val="150000"/>
                        </a:lnSpc>
                      </a:pPr>
                      <a:r>
                        <a:rPr lang="en-GB" sz="1400">
                          <a:latin typeface="Gill Sans MT" panose="020B0502020104020203" pitchFamily="34" charset="0"/>
                        </a:rPr>
                        <a:t>Room R2</a:t>
                      </a:r>
                    </a:p>
                  </a:txBody>
                  <a:tcPr/>
                </a:tc>
                <a:extLst>
                  <a:ext uri="{0D108BD9-81ED-4DB2-BD59-A6C34878D82A}">
                    <a16:rowId xmlns:a16="http://schemas.microsoft.com/office/drawing/2014/main" val="669283448"/>
                  </a:ext>
                </a:extLst>
              </a:tr>
              <a:tr h="464066">
                <a:tc>
                  <a:txBody>
                    <a:bodyPr/>
                    <a:lstStyle/>
                    <a:p>
                      <a:endParaRPr lang="en-GB" sz="2800" b="1">
                        <a:latin typeface="Gill Sans MT" panose="020B0502020104020203" pitchFamily="34" charset="0"/>
                      </a:endParaRPr>
                    </a:p>
                  </a:txBody>
                  <a:tcPr/>
                </a:tc>
                <a:tc>
                  <a:txBody>
                    <a:bodyPr/>
                    <a:lstStyle/>
                    <a:p>
                      <a:pPr>
                        <a:lnSpc>
                          <a:spcPct val="150000"/>
                        </a:lnSpc>
                      </a:pPr>
                      <a:endParaRPr lang="en-GB" sz="1400">
                        <a:latin typeface="Gill Sans MT" panose="020B0502020104020203" pitchFamily="34" charset="0"/>
                      </a:endParaRPr>
                    </a:p>
                  </a:txBody>
                  <a:tcPr/>
                </a:tc>
                <a:extLst>
                  <a:ext uri="{0D108BD9-81ED-4DB2-BD59-A6C34878D82A}">
                    <a16:rowId xmlns:a16="http://schemas.microsoft.com/office/drawing/2014/main" val="2583043475"/>
                  </a:ext>
                </a:extLst>
              </a:tr>
              <a:tr h="464066">
                <a:tc>
                  <a:txBody>
                    <a:bodyPr/>
                    <a:lstStyle/>
                    <a:p>
                      <a:r>
                        <a:rPr lang="en-GB" sz="2800" b="1">
                          <a:latin typeface="Gill Sans MT" panose="020B0502020104020203" pitchFamily="34" charset="0"/>
                        </a:rPr>
                        <a:t>GEOGRAPHY</a:t>
                      </a:r>
                    </a:p>
                  </a:txBody>
                  <a:tcPr/>
                </a:tc>
                <a:tc>
                  <a:txBody>
                    <a:bodyPr/>
                    <a:lstStyle/>
                    <a:p>
                      <a:pPr>
                        <a:lnSpc>
                          <a:spcPct val="150000"/>
                        </a:lnSpc>
                      </a:pPr>
                      <a:r>
                        <a:rPr lang="en-GB" sz="1400">
                          <a:latin typeface="Gill Sans MT" panose="020B0502020104020203" pitchFamily="34" charset="0"/>
                        </a:rPr>
                        <a:t>Main Block, </a:t>
                      </a:r>
                      <a:r>
                        <a:rPr lang="en-GB" sz="1400">
                          <a:solidFill>
                            <a:schemeClr val="tx1"/>
                          </a:solidFill>
                          <a:latin typeface="Gill Sans MT" panose="020B0502020104020203" pitchFamily="34" charset="0"/>
                        </a:rPr>
                        <a:t>Room 19 with Ms </a:t>
                      </a:r>
                      <a:r>
                        <a:rPr lang="en-GB" sz="1400" err="1">
                          <a:solidFill>
                            <a:schemeClr val="tx1"/>
                          </a:solidFill>
                          <a:latin typeface="Gill Sans MT" panose="020B0502020104020203" pitchFamily="34" charset="0"/>
                        </a:rPr>
                        <a:t>Chauchan</a:t>
                      </a:r>
                      <a:r>
                        <a:rPr lang="en-GB" sz="1400">
                          <a:solidFill>
                            <a:schemeClr val="tx1"/>
                          </a:solidFill>
                          <a:latin typeface="Gill Sans MT" panose="020B0502020104020203" pitchFamily="34" charset="0"/>
                        </a:rPr>
                        <a:t>, </a:t>
                      </a:r>
                    </a:p>
                  </a:txBody>
                  <a:tcPr/>
                </a:tc>
                <a:extLst>
                  <a:ext uri="{0D108BD9-81ED-4DB2-BD59-A6C34878D82A}">
                    <a16:rowId xmlns:a16="http://schemas.microsoft.com/office/drawing/2014/main" val="796853688"/>
                  </a:ext>
                </a:extLst>
              </a:tr>
            </a:tbl>
          </a:graphicData>
        </a:graphic>
      </p:graphicFrame>
    </p:spTree>
    <p:extLst>
      <p:ext uri="{BB962C8B-B14F-4D97-AF65-F5344CB8AC3E}">
        <p14:creationId xmlns:p14="http://schemas.microsoft.com/office/powerpoint/2010/main" val="4104853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41206C-A2E2-400B-A497-357EE7EFBBC0}"/>
              </a:ext>
            </a:extLst>
          </p:cNvPr>
          <p:cNvSpPr txBox="1"/>
          <p:nvPr/>
        </p:nvSpPr>
        <p:spPr>
          <a:xfrm>
            <a:off x="0" y="-9964"/>
            <a:ext cx="6858000" cy="461665"/>
          </a:xfrm>
          <a:prstGeom prst="rect">
            <a:avLst/>
          </a:prstGeom>
          <a:solidFill>
            <a:srgbClr val="002060"/>
          </a:solidFill>
        </p:spPr>
        <p:txBody>
          <a:bodyPr wrap="square">
            <a:spAutoFit/>
          </a:bodyPr>
          <a:lstStyle/>
          <a:p>
            <a:pPr algn="ctr"/>
            <a:r>
              <a:rPr lang="en-GB" sz="2400" b="1">
                <a:solidFill>
                  <a:schemeClr val="bg1"/>
                </a:solidFill>
                <a:latin typeface="Gill Sans"/>
              </a:rPr>
              <a:t>WEDNESDAY</a:t>
            </a:r>
          </a:p>
        </p:txBody>
      </p:sp>
      <p:sp>
        <p:nvSpPr>
          <p:cNvPr id="5" name="TextBox 4">
            <a:extLst>
              <a:ext uri="{FF2B5EF4-FFF2-40B4-BE49-F238E27FC236}">
                <a16:creationId xmlns:a16="http://schemas.microsoft.com/office/drawing/2014/main" id="{3684AADA-FB55-4501-8942-42384E4A9044}"/>
              </a:ext>
            </a:extLst>
          </p:cNvPr>
          <p:cNvSpPr txBox="1"/>
          <p:nvPr/>
        </p:nvSpPr>
        <p:spPr>
          <a:xfrm>
            <a:off x="0" y="8774668"/>
            <a:ext cx="6858000" cy="369332"/>
          </a:xfrm>
          <a:prstGeom prst="rect">
            <a:avLst/>
          </a:prstGeom>
          <a:solidFill>
            <a:srgbClr val="002060"/>
          </a:solidFill>
        </p:spPr>
        <p:txBody>
          <a:bodyPr wrap="square">
            <a:spAutoFit/>
          </a:bodyPr>
          <a:lstStyle/>
          <a:p>
            <a:pPr algn="ctr"/>
            <a:r>
              <a:rPr lang="en-GB" b="0" i="0">
                <a:solidFill>
                  <a:schemeClr val="bg1"/>
                </a:solidFill>
                <a:effectLst/>
                <a:latin typeface="Gill Sans"/>
              </a:rPr>
              <a:t>Together towards our Lord, through learning, love and faith</a:t>
            </a:r>
            <a:endParaRPr lang="en-GB">
              <a:solidFill>
                <a:schemeClr val="bg1"/>
              </a:solidFill>
            </a:endParaRPr>
          </a:p>
        </p:txBody>
      </p:sp>
      <p:graphicFrame>
        <p:nvGraphicFramePr>
          <p:cNvPr id="6" name="Table 6">
            <a:extLst>
              <a:ext uri="{FF2B5EF4-FFF2-40B4-BE49-F238E27FC236}">
                <a16:creationId xmlns:a16="http://schemas.microsoft.com/office/drawing/2014/main" id="{6B7729EB-78E4-40CF-9140-1D5663805066}"/>
              </a:ext>
            </a:extLst>
          </p:cNvPr>
          <p:cNvGraphicFramePr>
            <a:graphicFrameLocks noGrp="1"/>
          </p:cNvGraphicFramePr>
          <p:nvPr>
            <p:extLst>
              <p:ext uri="{D42A27DB-BD31-4B8C-83A1-F6EECF244321}">
                <p14:modId xmlns:p14="http://schemas.microsoft.com/office/powerpoint/2010/main" val="984565351"/>
              </p:ext>
            </p:extLst>
          </p:nvPr>
        </p:nvGraphicFramePr>
        <p:xfrm>
          <a:off x="145473" y="589437"/>
          <a:ext cx="6567054" cy="7965125"/>
        </p:xfrm>
        <a:graphic>
          <a:graphicData uri="http://schemas.openxmlformats.org/drawingml/2006/table">
            <a:tbl>
              <a:tblPr firstRow="1" bandRow="1">
                <a:tableStyleId>{5940675A-B579-460E-94D1-54222C63F5DA}</a:tableStyleId>
              </a:tblPr>
              <a:tblGrid>
                <a:gridCol w="3172690">
                  <a:extLst>
                    <a:ext uri="{9D8B030D-6E8A-4147-A177-3AD203B41FA5}">
                      <a16:colId xmlns:a16="http://schemas.microsoft.com/office/drawing/2014/main" val="1667924379"/>
                    </a:ext>
                  </a:extLst>
                </a:gridCol>
                <a:gridCol w="3394364">
                  <a:extLst>
                    <a:ext uri="{9D8B030D-6E8A-4147-A177-3AD203B41FA5}">
                      <a16:colId xmlns:a16="http://schemas.microsoft.com/office/drawing/2014/main" val="1691681955"/>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800" b="1"/>
                        <a:t>HEALTH &amp; SOCIAL CARE</a:t>
                      </a:r>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GB" sz="1400" dirty="0">
                          <a:solidFill>
                            <a:schemeClr val="tx1"/>
                          </a:solidFill>
                          <a:latin typeface="Gill Sans MT" panose="020B0502020104020203" pitchFamily="34" charset="0"/>
                        </a:rPr>
                        <a:t>Littlemore House</a:t>
                      </a:r>
                    </a:p>
                    <a:p>
                      <a:pPr>
                        <a:lnSpc>
                          <a:spcPct val="150000"/>
                        </a:lnSpc>
                      </a:pPr>
                      <a:r>
                        <a:rPr lang="en-GB" sz="1400" dirty="0">
                          <a:latin typeface="Gill Sans MT" panose="020B0502020104020203" pitchFamily="34" charset="0"/>
                        </a:rPr>
                        <a:t>Room B5, Ms Burns.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870327666"/>
                  </a:ext>
                </a:extLst>
              </a:tr>
              <a:tr h="370840">
                <a:tc>
                  <a:txBody>
                    <a:bodyPr/>
                    <a:lstStyle/>
                    <a:p>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endParaRPr lang="en-GB" sz="140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51260377"/>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800" b="1"/>
                        <a:t>ENGLISH</a:t>
                      </a:r>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GB" sz="1400">
                          <a:latin typeface="Gill Sans MT" panose="020B0502020104020203" pitchFamily="34" charset="0"/>
                        </a:rPr>
                        <a:t>Main Block</a:t>
                      </a:r>
                    </a:p>
                    <a:p>
                      <a:pPr>
                        <a:lnSpc>
                          <a:spcPct val="150000"/>
                        </a:lnSpc>
                      </a:pPr>
                      <a:r>
                        <a:rPr lang="en-GB" sz="1400">
                          <a:latin typeface="Gill Sans MT" panose="020B0502020104020203" pitchFamily="34" charset="0"/>
                        </a:rPr>
                        <a:t>See your teacher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78867198"/>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endParaRPr lang="en-GB" sz="140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78959121"/>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800" b="1"/>
                        <a:t>HISTORY</a:t>
                      </a:r>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GB" sz="1400">
                          <a:latin typeface="Gill Sans MT" panose="020B0502020104020203" pitchFamily="34" charset="0"/>
                        </a:rPr>
                        <a:t>Main Block</a:t>
                      </a:r>
                    </a:p>
                    <a:p>
                      <a:pPr>
                        <a:lnSpc>
                          <a:spcPct val="150000"/>
                        </a:lnSpc>
                      </a:pPr>
                      <a:r>
                        <a:rPr lang="en-GB" sz="1400">
                          <a:latin typeface="Gill Sans MT" panose="020B0502020104020203" pitchFamily="34" charset="0"/>
                        </a:rPr>
                        <a:t>07:30 Room 21, Ms Keane</a:t>
                      </a:r>
                    </a:p>
                    <a:p>
                      <a:pPr>
                        <a:lnSpc>
                          <a:spcPct val="150000"/>
                        </a:lnSpc>
                      </a:pPr>
                      <a:r>
                        <a:rPr lang="en-GB" sz="1400">
                          <a:latin typeface="Gill Sans MT" panose="020B0502020104020203" pitchFamily="34" charset="0"/>
                        </a:rPr>
                        <a:t>15:00 Room 23, Ms Welch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90855877"/>
                  </a:ext>
                </a:extLst>
              </a:tr>
              <a:tr h="431463">
                <a:tc>
                  <a:txBody>
                    <a:bodyPr/>
                    <a:lstStyle/>
                    <a:p>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endParaRPr lang="en-GB" sz="140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0430599"/>
                  </a:ext>
                </a:extLst>
              </a:tr>
              <a:tr h="370840">
                <a:tc>
                  <a:txBody>
                    <a:bodyPr/>
                    <a:lstStyle/>
                    <a:p>
                      <a:r>
                        <a:rPr lang="en-GB" sz="2800" b="1" kern="1200">
                          <a:solidFill>
                            <a:schemeClr val="tx1"/>
                          </a:solidFill>
                          <a:effectLst/>
                        </a:rPr>
                        <a:t>PE</a:t>
                      </a:r>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rtl="0" eaLnBrk="1" fontAlgn="auto" latinLnBrk="0" hangingPunct="1">
                        <a:lnSpc>
                          <a:spcPct val="150000"/>
                        </a:lnSpc>
                        <a:spcBef>
                          <a:spcPts val="0"/>
                        </a:spcBef>
                        <a:spcAft>
                          <a:spcPts val="0"/>
                        </a:spcAft>
                        <a:buClrTx/>
                        <a:buSzTx/>
                        <a:buFontTx/>
                        <a:buNone/>
                      </a:pPr>
                      <a:r>
                        <a:rPr lang="en-GB" sz="1400">
                          <a:solidFill>
                            <a:schemeClr val="tx1"/>
                          </a:solidFill>
                          <a:latin typeface="Gill Sans MT" panose="020B0502020104020203" pitchFamily="34" charset="0"/>
                        </a:rPr>
                        <a:t>Sports Hall</a:t>
                      </a:r>
                    </a:p>
                    <a:p>
                      <a:pPr marL="0" marR="0" lvl="0" indent="0" algn="l" rtl="0" eaLnBrk="1" fontAlgn="auto" latinLnBrk="0" hangingPunct="1">
                        <a:lnSpc>
                          <a:spcPct val="150000"/>
                        </a:lnSpc>
                        <a:spcBef>
                          <a:spcPts val="0"/>
                        </a:spcBef>
                        <a:spcAft>
                          <a:spcPts val="0"/>
                        </a:spcAft>
                        <a:buClrTx/>
                        <a:buSzTx/>
                        <a:buFontTx/>
                        <a:buNone/>
                      </a:pPr>
                      <a:r>
                        <a:rPr lang="en-GB" sz="1400">
                          <a:solidFill>
                            <a:schemeClr val="tx1"/>
                          </a:solidFill>
                          <a:latin typeface="Gill Sans MT" panose="020B0502020104020203" pitchFamily="34" charset="0"/>
                        </a:rPr>
                        <a:t>See Mr Brooks</a:t>
                      </a:r>
                    </a:p>
                    <a:p>
                      <a:pPr marL="0" marR="0" lvl="0" indent="0" algn="l">
                        <a:lnSpc>
                          <a:spcPct val="150000"/>
                        </a:lnSpc>
                        <a:spcBef>
                          <a:spcPts val="0"/>
                        </a:spcBef>
                        <a:spcAft>
                          <a:spcPts val="0"/>
                        </a:spcAft>
                        <a:buClrTx/>
                        <a:buSzTx/>
                        <a:buFontTx/>
                        <a:buNone/>
                      </a:pPr>
                      <a:endParaRPr lang="en-GB" sz="140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9550912"/>
                  </a:ext>
                </a:extLst>
              </a:tr>
              <a:tr h="370840">
                <a:tc>
                  <a:txBody>
                    <a:bodyPr/>
                    <a:lstStyle/>
                    <a:p>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endParaRPr lang="en-GB" sz="140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88015629"/>
                  </a:ext>
                </a:extLst>
              </a:tr>
              <a:tr h="370840">
                <a:tc>
                  <a:txBody>
                    <a:bodyPr/>
                    <a:lstStyle/>
                    <a:p>
                      <a:r>
                        <a:rPr lang="en-GB" sz="2800" b="1"/>
                        <a:t>MATHS</a:t>
                      </a:r>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GB" sz="1400">
                          <a:latin typeface="Gill Sans MT" panose="020B0502020104020203" pitchFamily="34" charset="0"/>
                        </a:rPr>
                        <a:t>Main Block</a:t>
                      </a:r>
                    </a:p>
                    <a:p>
                      <a:pPr>
                        <a:lnSpc>
                          <a:spcPct val="150000"/>
                        </a:lnSpc>
                      </a:pPr>
                      <a:r>
                        <a:rPr lang="en-GB" sz="1400">
                          <a:latin typeface="Gill Sans MT" panose="020B0502020104020203" pitchFamily="34" charset="0"/>
                        </a:rPr>
                        <a:t>Foundation Maths in Room 12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08661918"/>
                  </a:ext>
                </a:extLst>
              </a:tr>
              <a:tr h="464066">
                <a:tc>
                  <a:txBody>
                    <a:bodyPr/>
                    <a:lstStyle/>
                    <a:p>
                      <a:endParaRPr lang="en-GB" sz="2800" b="1">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endParaRPr lang="en-GB" sz="1400">
                        <a:latin typeface="Gill Sans MT" panose="020B05020201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75877342"/>
                  </a:ext>
                </a:extLst>
              </a:tr>
              <a:tr h="464066">
                <a:tc>
                  <a:txBody>
                    <a:bodyPr/>
                    <a:lstStyle/>
                    <a:p>
                      <a:r>
                        <a:rPr lang="en-GB" sz="2800" b="1">
                          <a:latin typeface="Gill Sans MT" panose="020B0502020104020203" pitchFamily="34" charset="0"/>
                        </a:rPr>
                        <a:t>SCIENCE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150000"/>
                        </a:lnSpc>
                      </a:pPr>
                      <a:r>
                        <a:rPr lang="en-GB" sz="1400" dirty="0">
                          <a:latin typeface="Gill Sans MT" panose="020B0502020104020203" pitchFamily="34" charset="0"/>
                        </a:rPr>
                        <a:t>Science Block</a:t>
                      </a:r>
                    </a:p>
                    <a:p>
                      <a:pPr>
                        <a:lnSpc>
                          <a:spcPct val="150000"/>
                        </a:lnSpc>
                      </a:pPr>
                      <a:r>
                        <a:rPr lang="en-GB" sz="1400" dirty="0">
                          <a:latin typeface="Gill Sans MT" panose="020B0502020104020203" pitchFamily="34" charset="0"/>
                        </a:rPr>
                        <a:t>Combined Science (Higher) in room S6</a:t>
                      </a:r>
                    </a:p>
                    <a:p>
                      <a:pPr>
                        <a:lnSpc>
                          <a:spcPct val="150000"/>
                        </a:lnSpc>
                      </a:pPr>
                      <a:r>
                        <a:rPr lang="en-GB" sz="1400" dirty="0">
                          <a:latin typeface="Gill Sans MT" panose="020B0502020104020203" pitchFamily="34" charset="0"/>
                        </a:rPr>
                        <a:t>Triple Science in S2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69283448"/>
                  </a:ext>
                </a:extLst>
              </a:tr>
            </a:tbl>
          </a:graphicData>
        </a:graphic>
      </p:graphicFrame>
    </p:spTree>
    <p:extLst>
      <p:ext uri="{BB962C8B-B14F-4D97-AF65-F5344CB8AC3E}">
        <p14:creationId xmlns:p14="http://schemas.microsoft.com/office/powerpoint/2010/main" val="306335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745360-3609-4C0C-AB66-0729439AAECA}"/>
              </a:ext>
            </a:extLst>
          </p:cNvPr>
          <p:cNvSpPr txBox="1"/>
          <p:nvPr/>
        </p:nvSpPr>
        <p:spPr>
          <a:xfrm>
            <a:off x="0" y="-9964"/>
            <a:ext cx="6858000" cy="461665"/>
          </a:xfrm>
          <a:prstGeom prst="rect">
            <a:avLst/>
          </a:prstGeom>
          <a:solidFill>
            <a:srgbClr val="002060"/>
          </a:solidFill>
        </p:spPr>
        <p:txBody>
          <a:bodyPr wrap="square">
            <a:spAutoFit/>
          </a:bodyPr>
          <a:lstStyle/>
          <a:p>
            <a:pPr algn="ctr"/>
            <a:r>
              <a:rPr lang="en-GB" sz="2400" b="1">
                <a:solidFill>
                  <a:schemeClr val="bg1"/>
                </a:solidFill>
                <a:latin typeface="Gill Sans"/>
              </a:rPr>
              <a:t>THURSDAY</a:t>
            </a:r>
          </a:p>
        </p:txBody>
      </p:sp>
      <p:graphicFrame>
        <p:nvGraphicFramePr>
          <p:cNvPr id="3" name="Table 6">
            <a:extLst>
              <a:ext uri="{FF2B5EF4-FFF2-40B4-BE49-F238E27FC236}">
                <a16:creationId xmlns:a16="http://schemas.microsoft.com/office/drawing/2014/main" id="{F3B8BE96-5854-47CA-BEC4-619EEF736C37}"/>
              </a:ext>
            </a:extLst>
          </p:cNvPr>
          <p:cNvGraphicFramePr>
            <a:graphicFrameLocks noGrp="1"/>
          </p:cNvGraphicFramePr>
          <p:nvPr>
            <p:extLst>
              <p:ext uri="{D42A27DB-BD31-4B8C-83A1-F6EECF244321}">
                <p14:modId xmlns:p14="http://schemas.microsoft.com/office/powerpoint/2010/main" val="3758294870"/>
              </p:ext>
            </p:extLst>
          </p:nvPr>
        </p:nvGraphicFramePr>
        <p:xfrm>
          <a:off x="270164" y="759876"/>
          <a:ext cx="6317672" cy="1036320"/>
        </p:xfrm>
        <a:graphic>
          <a:graphicData uri="http://schemas.openxmlformats.org/drawingml/2006/table">
            <a:tbl>
              <a:tblPr firstRow="1" bandRow="1">
                <a:tableStyleId>{2D5ABB26-0587-4C30-8999-92F81FD0307C}</a:tableStyleId>
              </a:tblPr>
              <a:tblGrid>
                <a:gridCol w="3158836">
                  <a:extLst>
                    <a:ext uri="{9D8B030D-6E8A-4147-A177-3AD203B41FA5}">
                      <a16:colId xmlns:a16="http://schemas.microsoft.com/office/drawing/2014/main" val="1667924379"/>
                    </a:ext>
                  </a:extLst>
                </a:gridCol>
                <a:gridCol w="3158836">
                  <a:extLst>
                    <a:ext uri="{9D8B030D-6E8A-4147-A177-3AD203B41FA5}">
                      <a16:colId xmlns:a16="http://schemas.microsoft.com/office/drawing/2014/main" val="1691681955"/>
                    </a:ext>
                  </a:extLst>
                </a:gridCol>
              </a:tblGrid>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2800" b="1">
                          <a:latin typeface="Gill Sans MT" panose="020B0502020104020203" pitchFamily="34" charset="0"/>
                        </a:rPr>
                        <a:t>MEDIA STUDIES</a:t>
                      </a:r>
                    </a:p>
                  </a:txBody>
                  <a:tcPr/>
                </a:tc>
                <a:tc>
                  <a:txBody>
                    <a:bodyPr/>
                    <a:lstStyle/>
                    <a:p>
                      <a:pPr>
                        <a:lnSpc>
                          <a:spcPct val="150000"/>
                        </a:lnSpc>
                      </a:pPr>
                      <a:r>
                        <a:rPr lang="en-GB" sz="1400">
                          <a:latin typeface="Gill Sans MT" panose="020B0502020104020203" pitchFamily="34" charset="0"/>
                        </a:rPr>
                        <a:t>C1 SEE MS FRASER</a:t>
                      </a:r>
                    </a:p>
                  </a:txBody>
                  <a:tcPr/>
                </a:tc>
                <a:extLst>
                  <a:ext uri="{0D108BD9-81ED-4DB2-BD59-A6C34878D82A}">
                    <a16:rowId xmlns:a16="http://schemas.microsoft.com/office/drawing/2014/main" val="870327666"/>
                  </a:ext>
                </a:extLst>
              </a:tr>
              <a:tr h="370840">
                <a:tc>
                  <a:txBody>
                    <a:bodyPr/>
                    <a:lstStyle/>
                    <a:p>
                      <a:endParaRPr lang="en-GB" sz="2800" b="1">
                        <a:latin typeface="Gill Sans"/>
                      </a:endParaRPr>
                    </a:p>
                  </a:txBody>
                  <a:tcPr/>
                </a:tc>
                <a:tc>
                  <a:txBody>
                    <a:bodyPr/>
                    <a:lstStyle/>
                    <a:p>
                      <a:endParaRPr lang="en-GB" sz="1400">
                        <a:latin typeface="Gill Sans"/>
                      </a:endParaRPr>
                    </a:p>
                  </a:txBody>
                  <a:tcPr/>
                </a:tc>
                <a:extLst>
                  <a:ext uri="{0D108BD9-81ED-4DB2-BD59-A6C34878D82A}">
                    <a16:rowId xmlns:a16="http://schemas.microsoft.com/office/drawing/2014/main" val="1151260377"/>
                  </a:ext>
                </a:extLst>
              </a:tr>
            </a:tbl>
          </a:graphicData>
        </a:graphic>
      </p:graphicFrame>
      <p:sp>
        <p:nvSpPr>
          <p:cNvPr id="4" name="TextBox 3">
            <a:extLst>
              <a:ext uri="{FF2B5EF4-FFF2-40B4-BE49-F238E27FC236}">
                <a16:creationId xmlns:a16="http://schemas.microsoft.com/office/drawing/2014/main" id="{950A8464-EC87-4C22-9BE4-E91CF2396D99}"/>
              </a:ext>
            </a:extLst>
          </p:cNvPr>
          <p:cNvSpPr txBox="1"/>
          <p:nvPr/>
        </p:nvSpPr>
        <p:spPr>
          <a:xfrm>
            <a:off x="0" y="2104371"/>
            <a:ext cx="6858000" cy="461665"/>
          </a:xfrm>
          <a:prstGeom prst="rect">
            <a:avLst/>
          </a:prstGeom>
          <a:solidFill>
            <a:srgbClr val="002060"/>
          </a:solidFill>
        </p:spPr>
        <p:txBody>
          <a:bodyPr wrap="square">
            <a:spAutoFit/>
          </a:bodyPr>
          <a:lstStyle/>
          <a:p>
            <a:pPr algn="ctr"/>
            <a:r>
              <a:rPr lang="en-GB" sz="2400" b="1">
                <a:solidFill>
                  <a:schemeClr val="bg1"/>
                </a:solidFill>
                <a:latin typeface="Gill Sans"/>
              </a:rPr>
              <a:t>FRIDAY</a:t>
            </a:r>
          </a:p>
        </p:txBody>
      </p:sp>
      <p:sp>
        <p:nvSpPr>
          <p:cNvPr id="5" name="TextBox 4">
            <a:extLst>
              <a:ext uri="{FF2B5EF4-FFF2-40B4-BE49-F238E27FC236}">
                <a16:creationId xmlns:a16="http://schemas.microsoft.com/office/drawing/2014/main" id="{F6775669-3803-4E22-899A-60A245F01764}"/>
              </a:ext>
            </a:extLst>
          </p:cNvPr>
          <p:cNvSpPr txBox="1"/>
          <p:nvPr/>
        </p:nvSpPr>
        <p:spPr>
          <a:xfrm>
            <a:off x="0" y="1298314"/>
            <a:ext cx="6858000" cy="307777"/>
          </a:xfrm>
          <a:prstGeom prst="rect">
            <a:avLst/>
          </a:prstGeom>
          <a:noFill/>
        </p:spPr>
        <p:txBody>
          <a:bodyPr wrap="square" rtlCol="0">
            <a:spAutoFit/>
          </a:bodyPr>
          <a:lstStyle/>
          <a:p>
            <a:pPr algn="ctr"/>
            <a:r>
              <a:rPr lang="en-GB" sz="1400">
                <a:latin typeface="Gill Sans"/>
              </a:rPr>
              <a:t>LIMITED SESSIONS DUE TO STAFF TRAINING EACH THURSDAY</a:t>
            </a:r>
          </a:p>
        </p:txBody>
      </p:sp>
      <p:graphicFrame>
        <p:nvGraphicFramePr>
          <p:cNvPr id="6" name="Table 6">
            <a:extLst>
              <a:ext uri="{FF2B5EF4-FFF2-40B4-BE49-F238E27FC236}">
                <a16:creationId xmlns:a16="http://schemas.microsoft.com/office/drawing/2014/main" id="{448C2712-DA0C-43D9-9475-91C01D1B1787}"/>
              </a:ext>
            </a:extLst>
          </p:cNvPr>
          <p:cNvGraphicFramePr>
            <a:graphicFrameLocks noGrp="1"/>
          </p:cNvGraphicFramePr>
          <p:nvPr>
            <p:extLst>
              <p:ext uri="{D42A27DB-BD31-4B8C-83A1-F6EECF244321}">
                <p14:modId xmlns:p14="http://schemas.microsoft.com/office/powerpoint/2010/main" val="1277697573"/>
              </p:ext>
            </p:extLst>
          </p:nvPr>
        </p:nvGraphicFramePr>
        <p:xfrm>
          <a:off x="270164" y="2874211"/>
          <a:ext cx="6317672" cy="3475610"/>
        </p:xfrm>
        <a:graphic>
          <a:graphicData uri="http://schemas.openxmlformats.org/drawingml/2006/table">
            <a:tbl>
              <a:tblPr firstRow="1" bandRow="1">
                <a:tableStyleId>{2D5ABB26-0587-4C30-8999-92F81FD0307C}</a:tableStyleId>
              </a:tblPr>
              <a:tblGrid>
                <a:gridCol w="3158836">
                  <a:extLst>
                    <a:ext uri="{9D8B030D-6E8A-4147-A177-3AD203B41FA5}">
                      <a16:colId xmlns:a16="http://schemas.microsoft.com/office/drawing/2014/main" val="1667924379"/>
                    </a:ext>
                  </a:extLst>
                </a:gridCol>
                <a:gridCol w="3158836">
                  <a:extLst>
                    <a:ext uri="{9D8B030D-6E8A-4147-A177-3AD203B41FA5}">
                      <a16:colId xmlns:a16="http://schemas.microsoft.com/office/drawing/2014/main" val="1691681955"/>
                    </a:ext>
                  </a:extLst>
                </a:gridCol>
              </a:tblGrid>
              <a:tr h="233600">
                <a:tc>
                  <a:txBody>
                    <a:bodyPr/>
                    <a:lstStyle/>
                    <a:p>
                      <a:r>
                        <a:rPr lang="en-GB" sz="2800" b="1">
                          <a:latin typeface="Gill Sans MT" panose="020B0502020104020203" pitchFamily="34" charset="0"/>
                        </a:rPr>
                        <a:t>DRAMA</a:t>
                      </a:r>
                    </a:p>
                    <a:p>
                      <a:r>
                        <a:rPr lang="en-GB" sz="1400" b="0">
                          <a:latin typeface="Gill Sans MT" panose="020B0502020104020203" pitchFamily="34" charset="0"/>
                        </a:rPr>
                        <a:t>(Practical)</a:t>
                      </a:r>
                    </a:p>
                  </a:txBody>
                  <a:tcPr/>
                </a:tc>
                <a:tc>
                  <a:txBody>
                    <a:bodyPr/>
                    <a:lstStyle/>
                    <a:p>
                      <a:pPr marL="0" marR="0" lvl="0" indent="0" algn="l" rtl="0" eaLnBrk="1" fontAlgn="auto" latinLnBrk="0" hangingPunct="1">
                        <a:lnSpc>
                          <a:spcPct val="150000"/>
                        </a:lnSpc>
                        <a:spcBef>
                          <a:spcPts val="0"/>
                        </a:spcBef>
                        <a:spcAft>
                          <a:spcPts val="0"/>
                        </a:spcAft>
                        <a:buClrTx/>
                        <a:buSzTx/>
                        <a:buFontTx/>
                        <a:buNone/>
                      </a:pPr>
                      <a:r>
                        <a:rPr lang="en-GB" sz="1400">
                          <a:latin typeface="Gill Sans MT" panose="020B0502020104020203" pitchFamily="34" charset="0"/>
                        </a:rPr>
                        <a:t>Drama Block</a:t>
                      </a:r>
                    </a:p>
                    <a:p>
                      <a:pPr marL="0" marR="0" lvl="0" indent="0" algn="l" rtl="0" eaLnBrk="1" fontAlgn="auto" latinLnBrk="0" hangingPunct="1">
                        <a:lnSpc>
                          <a:spcPct val="150000"/>
                        </a:lnSpc>
                        <a:spcBef>
                          <a:spcPts val="0"/>
                        </a:spcBef>
                        <a:spcAft>
                          <a:spcPts val="0"/>
                        </a:spcAft>
                        <a:buClrTx/>
                        <a:buSzTx/>
                        <a:buFontTx/>
                        <a:buNone/>
                      </a:pPr>
                      <a:r>
                        <a:rPr lang="en-GB" sz="1400">
                          <a:latin typeface="Gill Sans MT" panose="020B0502020104020203" pitchFamily="34" charset="0"/>
                        </a:rPr>
                        <a:t>DR1, Ms Keane</a:t>
                      </a:r>
                    </a:p>
                  </a:txBody>
                  <a:tcPr/>
                </a:tc>
                <a:extLst>
                  <a:ext uri="{0D108BD9-81ED-4DB2-BD59-A6C34878D82A}">
                    <a16:rowId xmlns:a16="http://schemas.microsoft.com/office/drawing/2014/main" val="542368055"/>
                  </a:ext>
                </a:extLst>
              </a:tr>
              <a:tr h="233600">
                <a:tc>
                  <a:txBody>
                    <a:bodyPr/>
                    <a:lstStyle/>
                    <a:p>
                      <a:endParaRPr lang="en-GB" sz="2800" b="1">
                        <a:latin typeface="Gill Sans MT" panose="020B0502020104020203" pitchFamily="34" charset="0"/>
                      </a:endParaRPr>
                    </a:p>
                  </a:txBody>
                  <a:tcPr/>
                </a:tc>
                <a:tc>
                  <a:txBody>
                    <a:bodyPr/>
                    <a:lstStyle/>
                    <a:p>
                      <a:pPr marL="0" marR="0" lvl="0" indent="0" algn="l" rtl="0" eaLnBrk="1" fontAlgn="auto" latinLnBrk="0" hangingPunct="1">
                        <a:lnSpc>
                          <a:spcPct val="150000"/>
                        </a:lnSpc>
                        <a:spcBef>
                          <a:spcPts val="0"/>
                        </a:spcBef>
                        <a:spcAft>
                          <a:spcPts val="0"/>
                        </a:spcAft>
                        <a:buClrTx/>
                        <a:buSzTx/>
                        <a:buFontTx/>
                        <a:buNone/>
                      </a:pPr>
                      <a:endParaRPr lang="en-GB" sz="1400">
                        <a:latin typeface="Gill Sans MT" panose="020B0502020104020203" pitchFamily="34" charset="0"/>
                      </a:endParaRPr>
                    </a:p>
                  </a:txBody>
                  <a:tcPr/>
                </a:tc>
                <a:extLst>
                  <a:ext uri="{0D108BD9-81ED-4DB2-BD59-A6C34878D82A}">
                    <a16:rowId xmlns:a16="http://schemas.microsoft.com/office/drawing/2014/main" val="3693151882"/>
                  </a:ext>
                </a:extLst>
              </a:tr>
              <a:tr h="233600">
                <a:tc>
                  <a:txBody>
                    <a:bodyPr/>
                    <a:lstStyle/>
                    <a:p>
                      <a:r>
                        <a:rPr lang="en-GB" sz="2800" b="1">
                          <a:latin typeface="Gill Sans MT" panose="020B0502020104020203" pitchFamily="34" charset="0"/>
                        </a:rPr>
                        <a:t>MATHS</a:t>
                      </a:r>
                    </a:p>
                  </a:txBody>
                  <a:tcPr/>
                </a:tc>
                <a:tc>
                  <a:txBody>
                    <a:bodyPr/>
                    <a:lstStyle/>
                    <a:p>
                      <a:pPr marL="0" marR="0" lvl="0" indent="0" algn="l" rtl="0" eaLnBrk="1" fontAlgn="auto" latinLnBrk="0" hangingPunct="1">
                        <a:lnSpc>
                          <a:spcPct val="150000"/>
                        </a:lnSpc>
                        <a:spcBef>
                          <a:spcPts val="0"/>
                        </a:spcBef>
                        <a:spcAft>
                          <a:spcPts val="0"/>
                        </a:spcAft>
                        <a:buClrTx/>
                        <a:buSzTx/>
                        <a:buFontTx/>
                        <a:buNone/>
                      </a:pPr>
                      <a:r>
                        <a:rPr lang="en-GB" sz="1400">
                          <a:solidFill>
                            <a:schemeClr val="tx1"/>
                          </a:solidFill>
                          <a:latin typeface="Gill Sans MT" panose="020B0502020104020203" pitchFamily="34" charset="0"/>
                        </a:rPr>
                        <a:t>Main Block</a:t>
                      </a:r>
                    </a:p>
                    <a:p>
                      <a:pPr marL="0" marR="0" lvl="0" indent="0" algn="l" rtl="0" eaLnBrk="1" fontAlgn="auto" latinLnBrk="0" hangingPunct="1">
                        <a:lnSpc>
                          <a:spcPct val="150000"/>
                        </a:lnSpc>
                        <a:spcBef>
                          <a:spcPts val="0"/>
                        </a:spcBef>
                        <a:spcAft>
                          <a:spcPts val="0"/>
                        </a:spcAft>
                        <a:buClrTx/>
                        <a:buSzTx/>
                        <a:buFontTx/>
                        <a:buNone/>
                      </a:pPr>
                      <a:r>
                        <a:rPr lang="en-GB" sz="1400">
                          <a:solidFill>
                            <a:schemeClr val="tx1"/>
                          </a:solidFill>
                          <a:latin typeface="Gill Sans MT" panose="020B0502020104020203" pitchFamily="34" charset="0"/>
                        </a:rPr>
                        <a:t>Room 10, Higher with Mr </a:t>
                      </a:r>
                      <a:r>
                        <a:rPr lang="en-GB" sz="1400" err="1">
                          <a:solidFill>
                            <a:schemeClr val="tx1"/>
                          </a:solidFill>
                          <a:latin typeface="Gill Sans MT" panose="020B0502020104020203" pitchFamily="34" charset="0"/>
                        </a:rPr>
                        <a:t>Paparam</a:t>
                      </a:r>
                      <a:endParaRPr lang="en-GB" sz="1400">
                        <a:latin typeface="Gill Sans MT" panose="020B0502020104020203" pitchFamily="34" charset="0"/>
                      </a:endParaRPr>
                    </a:p>
                  </a:txBody>
                  <a:tcPr/>
                </a:tc>
                <a:extLst>
                  <a:ext uri="{0D108BD9-81ED-4DB2-BD59-A6C34878D82A}">
                    <a16:rowId xmlns:a16="http://schemas.microsoft.com/office/drawing/2014/main" val="1349550912"/>
                  </a:ext>
                </a:extLst>
              </a:tr>
              <a:tr h="233600">
                <a:tc>
                  <a:txBody>
                    <a:bodyPr/>
                    <a:lstStyle/>
                    <a:p>
                      <a:endParaRPr lang="en-GB" sz="2800" b="1">
                        <a:latin typeface="Gill Sans MT" panose="020B0502020104020203" pitchFamily="34" charset="0"/>
                      </a:endParaRPr>
                    </a:p>
                  </a:txBody>
                  <a:tcPr/>
                </a:tc>
                <a:tc>
                  <a:txBody>
                    <a:bodyPr/>
                    <a:lstStyle/>
                    <a:p>
                      <a:pPr marL="0" marR="0" lvl="0" indent="0" algn="l" rtl="0" eaLnBrk="1" fontAlgn="auto" latinLnBrk="0" hangingPunct="1">
                        <a:lnSpc>
                          <a:spcPct val="150000"/>
                        </a:lnSpc>
                        <a:spcBef>
                          <a:spcPts val="0"/>
                        </a:spcBef>
                        <a:spcAft>
                          <a:spcPts val="0"/>
                        </a:spcAft>
                        <a:buClrTx/>
                        <a:buSzTx/>
                        <a:buFontTx/>
                        <a:buNone/>
                      </a:pPr>
                      <a:endParaRPr lang="en-GB" sz="1400">
                        <a:latin typeface="Gill Sans MT" panose="020B0502020104020203" pitchFamily="34" charset="0"/>
                      </a:endParaRPr>
                    </a:p>
                  </a:txBody>
                  <a:tcPr/>
                </a:tc>
                <a:extLst>
                  <a:ext uri="{0D108BD9-81ED-4DB2-BD59-A6C34878D82A}">
                    <a16:rowId xmlns:a16="http://schemas.microsoft.com/office/drawing/2014/main" val="27016554"/>
                  </a:ext>
                </a:extLst>
              </a:tr>
              <a:tr h="370840">
                <a:tc>
                  <a:txBody>
                    <a:bodyPr/>
                    <a:lstStyle/>
                    <a:p>
                      <a:r>
                        <a:rPr lang="en-GB" sz="2800" b="1">
                          <a:latin typeface="Gill Sans MT" panose="020B0502020104020203" pitchFamily="34" charset="0"/>
                        </a:rPr>
                        <a:t>RE</a:t>
                      </a:r>
                    </a:p>
                  </a:txBody>
                  <a:tcPr/>
                </a:tc>
                <a:tc>
                  <a:txBody>
                    <a:bodyPr/>
                    <a:lstStyle/>
                    <a:p>
                      <a:pPr marL="0" marR="0" lvl="0" indent="0" algn="l" defTabSz="685800" rtl="0" eaLnBrk="1" fontAlgn="auto" latinLnBrk="0" hangingPunct="1">
                        <a:lnSpc>
                          <a:spcPct val="150000"/>
                        </a:lnSpc>
                        <a:spcBef>
                          <a:spcPts val="0"/>
                        </a:spcBef>
                        <a:spcAft>
                          <a:spcPts val="0"/>
                        </a:spcAft>
                        <a:buClrTx/>
                        <a:buSzTx/>
                        <a:buFontTx/>
                        <a:buNone/>
                        <a:tabLst/>
                        <a:defRPr/>
                      </a:pPr>
                      <a:r>
                        <a:rPr lang="en-GB" sz="1400">
                          <a:solidFill>
                            <a:schemeClr val="tx1"/>
                          </a:solidFill>
                          <a:latin typeface="Gill Sans MT" panose="020B0502020104020203" pitchFamily="34" charset="0"/>
                        </a:rPr>
                        <a:t>Ask your RE teacher for details or see Mr </a:t>
                      </a:r>
                      <a:r>
                        <a:rPr lang="en-GB" sz="1400" err="1">
                          <a:solidFill>
                            <a:schemeClr val="tx1"/>
                          </a:solidFill>
                          <a:latin typeface="Gill Sans MT" panose="020B0502020104020203" pitchFamily="34" charset="0"/>
                        </a:rPr>
                        <a:t>Makokha</a:t>
                      </a:r>
                      <a:r>
                        <a:rPr lang="en-GB" sz="1400">
                          <a:solidFill>
                            <a:schemeClr val="tx1"/>
                          </a:solidFill>
                          <a:latin typeface="Gill Sans MT" panose="020B0502020104020203" pitchFamily="34" charset="0"/>
                        </a:rPr>
                        <a:t> in B11 </a:t>
                      </a:r>
                    </a:p>
                    <a:p>
                      <a:pPr>
                        <a:lnSpc>
                          <a:spcPct val="150000"/>
                        </a:lnSpc>
                      </a:pPr>
                      <a:endParaRPr lang="en-GB" sz="1400">
                        <a:latin typeface="Gill Sans MT" panose="020B0502020104020203" pitchFamily="34" charset="0"/>
                      </a:endParaRPr>
                    </a:p>
                  </a:txBody>
                  <a:tcPr/>
                </a:tc>
                <a:extLst>
                  <a:ext uri="{0D108BD9-81ED-4DB2-BD59-A6C34878D82A}">
                    <a16:rowId xmlns:a16="http://schemas.microsoft.com/office/drawing/2014/main" val="688015629"/>
                  </a:ext>
                </a:extLst>
              </a:tr>
            </a:tbl>
          </a:graphicData>
        </a:graphic>
      </p:graphicFrame>
      <p:sp>
        <p:nvSpPr>
          <p:cNvPr id="9" name="TextBox 8">
            <a:extLst>
              <a:ext uri="{FF2B5EF4-FFF2-40B4-BE49-F238E27FC236}">
                <a16:creationId xmlns:a16="http://schemas.microsoft.com/office/drawing/2014/main" id="{8418DE5D-CD3C-4132-8EDB-66BE8CA45FB0}"/>
              </a:ext>
            </a:extLst>
          </p:cNvPr>
          <p:cNvSpPr txBox="1"/>
          <p:nvPr/>
        </p:nvSpPr>
        <p:spPr>
          <a:xfrm>
            <a:off x="0" y="6574555"/>
            <a:ext cx="6858000" cy="461665"/>
          </a:xfrm>
          <a:prstGeom prst="rect">
            <a:avLst/>
          </a:prstGeom>
          <a:solidFill>
            <a:srgbClr val="002060"/>
          </a:solidFill>
        </p:spPr>
        <p:txBody>
          <a:bodyPr wrap="square">
            <a:spAutoFit/>
          </a:bodyPr>
          <a:lstStyle/>
          <a:p>
            <a:pPr algn="ctr"/>
            <a:endParaRPr lang="en-GB" sz="2400" b="1">
              <a:solidFill>
                <a:schemeClr val="bg1"/>
              </a:solidFill>
              <a:latin typeface="Gill Sans"/>
            </a:endParaRPr>
          </a:p>
        </p:txBody>
      </p:sp>
      <p:sp>
        <p:nvSpPr>
          <p:cNvPr id="11" name="TextBox 10">
            <a:extLst>
              <a:ext uri="{FF2B5EF4-FFF2-40B4-BE49-F238E27FC236}">
                <a16:creationId xmlns:a16="http://schemas.microsoft.com/office/drawing/2014/main" id="{099EDBC8-5B06-4B6E-90FA-54B186953E4A}"/>
              </a:ext>
            </a:extLst>
          </p:cNvPr>
          <p:cNvSpPr txBox="1"/>
          <p:nvPr/>
        </p:nvSpPr>
        <p:spPr>
          <a:xfrm>
            <a:off x="135082" y="7260954"/>
            <a:ext cx="6570518" cy="102380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a:solidFill>
                  <a:schemeClr val="tx1"/>
                </a:solidFill>
                <a:latin typeface="Gill Sans MT" panose="020B0502020104020203" pitchFamily="34" charset="0"/>
              </a:rPr>
              <a:t>Please see your teacher to ask for when sessions are for:</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a:solidFill>
                  <a:schemeClr val="tx1"/>
                </a:solidFill>
                <a:latin typeface="Gill Sans MT" panose="020B0502020104020203" pitchFamily="34" charset="0"/>
              </a:rPr>
              <a:t>- Computer Science</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a:solidFill>
                  <a:schemeClr val="tx1"/>
                </a:solidFill>
                <a:latin typeface="Gill Sans MT" panose="020B0502020104020203" pitchFamily="34" charset="0"/>
              </a:rPr>
              <a:t>- Music</a:t>
            </a:r>
          </a:p>
        </p:txBody>
      </p:sp>
    </p:spTree>
    <p:extLst>
      <p:ext uri="{BB962C8B-B14F-4D97-AF65-F5344CB8AC3E}">
        <p14:creationId xmlns:p14="http://schemas.microsoft.com/office/powerpoint/2010/main" val="3681744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73C28A-7035-44BE-8579-FD71C1515F91}"/>
              </a:ext>
            </a:extLst>
          </p:cNvPr>
          <p:cNvSpPr txBox="1"/>
          <p:nvPr/>
        </p:nvSpPr>
        <p:spPr>
          <a:xfrm>
            <a:off x="0" y="-9964"/>
            <a:ext cx="6858000" cy="461665"/>
          </a:xfrm>
          <a:prstGeom prst="rect">
            <a:avLst/>
          </a:prstGeom>
          <a:solidFill>
            <a:srgbClr val="002060"/>
          </a:solidFill>
        </p:spPr>
        <p:txBody>
          <a:bodyPr wrap="square">
            <a:spAutoFit/>
          </a:bodyPr>
          <a:lstStyle/>
          <a:p>
            <a:pPr algn="ctr"/>
            <a:r>
              <a:rPr lang="en-GB" sz="2400" b="1">
                <a:solidFill>
                  <a:schemeClr val="bg1"/>
                </a:solidFill>
                <a:latin typeface="Gill Sans"/>
              </a:rPr>
              <a:t>REVISION ADVICE</a:t>
            </a:r>
          </a:p>
        </p:txBody>
      </p:sp>
      <p:sp>
        <p:nvSpPr>
          <p:cNvPr id="5" name="TextBox 4">
            <a:extLst>
              <a:ext uri="{FF2B5EF4-FFF2-40B4-BE49-F238E27FC236}">
                <a16:creationId xmlns:a16="http://schemas.microsoft.com/office/drawing/2014/main" id="{E2D6DD50-7A8A-4488-BE46-39B7D2C97E21}"/>
              </a:ext>
            </a:extLst>
          </p:cNvPr>
          <p:cNvSpPr txBox="1"/>
          <p:nvPr/>
        </p:nvSpPr>
        <p:spPr>
          <a:xfrm>
            <a:off x="0" y="457391"/>
            <a:ext cx="6858000" cy="8686609"/>
          </a:xfrm>
          <a:prstGeom prst="rect">
            <a:avLst/>
          </a:prstGeom>
          <a:noFill/>
        </p:spPr>
        <p:txBody>
          <a:bodyPr wrap="square">
            <a:spAutoFit/>
          </a:bodyPr>
          <a:lstStyle/>
          <a:p>
            <a:pPr>
              <a:lnSpc>
                <a:spcPct val="107000"/>
              </a:lnSpc>
              <a:spcAft>
                <a:spcPts val="800"/>
              </a:spcAft>
              <a:tabLst>
                <a:tab pos="3962400" algn="l"/>
                <a:tab pos="5196205" algn="l"/>
              </a:tabLst>
            </a:pPr>
            <a:r>
              <a:rPr lang="en-GB" sz="1400" b="1" u="sng">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rPr>
              <a:t>Do!</a:t>
            </a:r>
            <a:endParaRPr lang="en-GB" sz="140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50000"/>
              </a:lnSpc>
            </a:pPr>
            <a:r>
              <a:rPr lang="en-GB" sz="1400" b="1" u="sng">
                <a:solidFill>
                  <a:srgbClr val="000000"/>
                </a:solidFill>
                <a:effectLst/>
                <a:latin typeface="Gill Sans MT" panose="020B0502020104020203" pitchFamily="34" charset="0"/>
                <a:ea typeface="Times New Roman" panose="02020603050405020304" pitchFamily="18" charset="0"/>
              </a:rPr>
              <a:t>Do plan your revision materials ahead of time</a:t>
            </a:r>
            <a:r>
              <a:rPr lang="en-GB" sz="1400">
                <a:solidFill>
                  <a:srgbClr val="000000"/>
                </a:solidFill>
                <a:effectLst/>
                <a:latin typeface="Gill Sans MT" panose="020B0502020104020203" pitchFamily="34" charset="0"/>
                <a:ea typeface="Times New Roman" panose="02020603050405020304" pitchFamily="18" charset="0"/>
              </a:rPr>
              <a:t> –Separate topics into clearly divided sections and reduce long essays into bitesize notes for easier learning. </a:t>
            </a:r>
            <a:r>
              <a:rPr lang="en-GB" sz="1400">
                <a:solidFill>
                  <a:srgbClr val="000000"/>
                </a:solidFill>
                <a:latin typeface="Gill Sans MT" panose="020B0502020104020203" pitchFamily="34" charset="0"/>
                <a:ea typeface="Times New Roman" panose="02020603050405020304" pitchFamily="18" charset="0"/>
              </a:rPr>
              <a:t>P</a:t>
            </a:r>
            <a:r>
              <a:rPr lang="en-GB" sz="1400">
                <a:solidFill>
                  <a:srgbClr val="000000"/>
                </a:solidFill>
                <a:effectLst/>
                <a:latin typeface="Gill Sans MT" panose="020B0502020104020203" pitchFamily="34" charset="0"/>
                <a:ea typeface="Times New Roman" panose="02020603050405020304" pitchFamily="18" charset="0"/>
              </a:rPr>
              <a:t>ractice mathematical equations regularly. Separate subject revision into clear time slots and stick to the time.</a:t>
            </a:r>
            <a:endParaRPr lang="en-GB" sz="1400">
              <a:effectLst/>
              <a:latin typeface="Gill Sans MT" panose="020B0502020104020203" pitchFamily="34" charset="0"/>
              <a:ea typeface="Times New Roman" panose="02020603050405020304" pitchFamily="18" charset="0"/>
            </a:endParaRPr>
          </a:p>
          <a:p>
            <a:pPr>
              <a:lnSpc>
                <a:spcPct val="150000"/>
              </a:lnSpc>
            </a:pPr>
            <a:r>
              <a:rPr lang="en-GB" sz="1400" b="1" u="none" strike="noStrike">
                <a:solidFill>
                  <a:srgbClr val="000000"/>
                </a:solidFill>
                <a:effectLst/>
                <a:latin typeface="Gill Sans MT" panose="020B0502020104020203" pitchFamily="34" charset="0"/>
                <a:ea typeface="Times New Roman" panose="02020603050405020304" pitchFamily="18" charset="0"/>
              </a:rPr>
              <a:t> </a:t>
            </a:r>
            <a:endParaRPr lang="en-GB" sz="1400">
              <a:effectLst/>
              <a:latin typeface="Gill Sans MT" panose="020B0502020104020203" pitchFamily="34" charset="0"/>
              <a:ea typeface="Times New Roman" panose="02020603050405020304" pitchFamily="18" charset="0"/>
            </a:endParaRPr>
          </a:p>
          <a:p>
            <a:pPr>
              <a:lnSpc>
                <a:spcPct val="150000"/>
              </a:lnSpc>
            </a:pPr>
            <a:r>
              <a:rPr lang="en-GB" sz="1400" b="1" u="sng">
                <a:solidFill>
                  <a:srgbClr val="000000"/>
                </a:solidFill>
                <a:effectLst/>
                <a:latin typeface="Gill Sans MT" panose="020B0502020104020203" pitchFamily="34" charset="0"/>
                <a:ea typeface="Times New Roman" panose="02020603050405020304" pitchFamily="18" charset="0"/>
              </a:rPr>
              <a:t>Do test yourself</a:t>
            </a:r>
            <a:r>
              <a:rPr lang="en-GB" sz="1400">
                <a:solidFill>
                  <a:srgbClr val="000000"/>
                </a:solidFill>
                <a:effectLst/>
                <a:latin typeface="Gill Sans MT" panose="020B0502020104020203" pitchFamily="34" charset="0"/>
                <a:ea typeface="Times New Roman" panose="02020603050405020304" pitchFamily="18" charset="0"/>
              </a:rPr>
              <a:t> – Write and re-write your notes from memory to ensure facts are stored in your brain in the long-term. Practice mathematical equations and science end of topic sections. Ask a parent or friend to create short quizzes for you to complete.</a:t>
            </a:r>
            <a:endParaRPr lang="en-GB" sz="1400">
              <a:effectLst/>
              <a:latin typeface="Gill Sans MT" panose="020B0502020104020203" pitchFamily="34" charset="0"/>
              <a:ea typeface="Times New Roman" panose="02020603050405020304" pitchFamily="18" charset="0"/>
            </a:endParaRPr>
          </a:p>
          <a:p>
            <a:pPr>
              <a:lnSpc>
                <a:spcPct val="150000"/>
              </a:lnSpc>
            </a:pPr>
            <a:r>
              <a:rPr lang="en-GB" sz="1400" b="1" u="none" strike="noStrike">
                <a:solidFill>
                  <a:srgbClr val="000000"/>
                </a:solidFill>
                <a:effectLst/>
                <a:latin typeface="Gill Sans MT" panose="020B0502020104020203" pitchFamily="34" charset="0"/>
                <a:ea typeface="Times New Roman" panose="02020603050405020304" pitchFamily="18" charset="0"/>
              </a:rPr>
              <a:t> </a:t>
            </a:r>
            <a:endParaRPr lang="en-GB" sz="1400">
              <a:effectLst/>
              <a:latin typeface="Gill Sans MT" panose="020B0502020104020203" pitchFamily="34" charset="0"/>
              <a:ea typeface="Times New Roman" panose="02020603050405020304" pitchFamily="18" charset="0"/>
            </a:endParaRPr>
          </a:p>
          <a:p>
            <a:pPr>
              <a:lnSpc>
                <a:spcPct val="150000"/>
              </a:lnSpc>
            </a:pPr>
            <a:r>
              <a:rPr lang="en-GB" sz="1400" b="1" u="sng">
                <a:solidFill>
                  <a:srgbClr val="000000"/>
                </a:solidFill>
                <a:effectLst/>
                <a:latin typeface="Gill Sans MT" panose="020B0502020104020203" pitchFamily="34" charset="0"/>
                <a:ea typeface="Times New Roman" panose="02020603050405020304" pitchFamily="18" charset="0"/>
              </a:rPr>
              <a:t>Do start early</a:t>
            </a:r>
            <a:r>
              <a:rPr lang="en-GB" sz="1400" u="sng">
                <a:solidFill>
                  <a:srgbClr val="000000"/>
                </a:solidFill>
                <a:effectLst/>
                <a:latin typeface="Gill Sans MT" panose="020B0502020104020203" pitchFamily="34" charset="0"/>
                <a:ea typeface="Times New Roman" panose="02020603050405020304" pitchFamily="18" charset="0"/>
              </a:rPr>
              <a:t> </a:t>
            </a:r>
            <a:r>
              <a:rPr lang="en-GB" sz="1400">
                <a:solidFill>
                  <a:srgbClr val="000000"/>
                </a:solidFill>
                <a:effectLst/>
                <a:latin typeface="Gill Sans MT" panose="020B0502020104020203" pitchFamily="34" charset="0"/>
                <a:ea typeface="Times New Roman" panose="02020603050405020304" pitchFamily="18" charset="0"/>
              </a:rPr>
              <a:t>– It is scientifically proven that our brains are more energized and active in the mornings. Wake up in good time and be ready to start revising. Finish in the </a:t>
            </a:r>
            <a:r>
              <a:rPr lang="en-GB" sz="1400">
                <a:solidFill>
                  <a:srgbClr val="000000"/>
                </a:solidFill>
                <a:latin typeface="Gill Sans MT" panose="020B0502020104020203" pitchFamily="34" charset="0"/>
                <a:ea typeface="Times New Roman" panose="02020603050405020304" pitchFamily="18" charset="0"/>
              </a:rPr>
              <a:t>evenings in good time </a:t>
            </a:r>
            <a:r>
              <a:rPr lang="en-GB" sz="1400">
                <a:solidFill>
                  <a:srgbClr val="000000"/>
                </a:solidFill>
                <a:effectLst/>
                <a:latin typeface="Gill Sans MT" panose="020B0502020104020203" pitchFamily="34" charset="0"/>
                <a:ea typeface="Times New Roman" panose="02020603050405020304" pitchFamily="18" charset="0"/>
              </a:rPr>
              <a:t>so that you can relax and allow all the revision to sink in! A good night’s sleep will also ensure you awake feeling refreshed for the day of revising ahead.</a:t>
            </a:r>
            <a:endParaRPr lang="en-GB" sz="1400">
              <a:effectLst/>
              <a:latin typeface="Gill Sans MT" panose="020B0502020104020203" pitchFamily="34" charset="0"/>
              <a:ea typeface="Times New Roman" panose="02020603050405020304" pitchFamily="18" charset="0"/>
            </a:endParaRPr>
          </a:p>
          <a:p>
            <a:r>
              <a:rPr lang="en-GB" sz="1400" b="1" u="none" strike="noStrike">
                <a:solidFill>
                  <a:srgbClr val="000000"/>
                </a:solidFill>
                <a:effectLst/>
                <a:latin typeface="Gill Sans MT" panose="020B0502020104020203" pitchFamily="34" charset="0"/>
                <a:ea typeface="Times New Roman" panose="02020603050405020304" pitchFamily="18" charset="0"/>
              </a:rPr>
              <a:t> </a:t>
            </a:r>
            <a:endParaRPr lang="en-GB" sz="1400">
              <a:effectLst/>
              <a:latin typeface="Gill Sans MT" panose="020B0502020104020203" pitchFamily="34" charset="0"/>
              <a:ea typeface="Times New Roman" panose="02020603050405020304" pitchFamily="18" charset="0"/>
            </a:endParaRPr>
          </a:p>
          <a:p>
            <a:pPr>
              <a:lnSpc>
                <a:spcPct val="150000"/>
              </a:lnSpc>
            </a:pPr>
            <a:r>
              <a:rPr lang="en-GB" sz="1400" b="1" u="sng">
                <a:solidFill>
                  <a:srgbClr val="000000"/>
                </a:solidFill>
                <a:effectLst/>
                <a:latin typeface="Gill Sans MT" panose="020B0502020104020203" pitchFamily="34" charset="0"/>
                <a:ea typeface="Times New Roman" panose="02020603050405020304" pitchFamily="18" charset="0"/>
              </a:rPr>
              <a:t>Don’t</a:t>
            </a:r>
            <a:endParaRPr lang="en-GB" sz="1400">
              <a:effectLst/>
              <a:latin typeface="Gill Sans MT" panose="020B0502020104020203" pitchFamily="34" charset="0"/>
              <a:ea typeface="Times New Roman" panose="02020603050405020304" pitchFamily="18" charset="0"/>
            </a:endParaRPr>
          </a:p>
          <a:p>
            <a:pPr>
              <a:lnSpc>
                <a:spcPct val="150000"/>
              </a:lnSpc>
            </a:pPr>
            <a:r>
              <a:rPr lang="en-GB" sz="1400" b="1" u="sng">
                <a:solidFill>
                  <a:srgbClr val="000000"/>
                </a:solidFill>
                <a:effectLst/>
                <a:latin typeface="Gill Sans MT" panose="020B0502020104020203" pitchFamily="34" charset="0"/>
                <a:ea typeface="Times New Roman" panose="02020603050405020304" pitchFamily="18" charset="0"/>
              </a:rPr>
              <a:t>Don’t keep putting off work</a:t>
            </a:r>
            <a:r>
              <a:rPr lang="en-GB" sz="1400">
                <a:solidFill>
                  <a:srgbClr val="000000"/>
                </a:solidFill>
                <a:effectLst/>
                <a:latin typeface="Gill Sans MT" panose="020B0502020104020203" pitchFamily="34" charset="0"/>
                <a:ea typeface="Times New Roman" panose="02020603050405020304" pitchFamily="18" charset="0"/>
              </a:rPr>
              <a:t> – Put away your mobile phone, iPad, laptop and anything else that is a distraction! Plan whe</a:t>
            </a:r>
            <a:r>
              <a:rPr lang="en-GB" sz="1400">
                <a:solidFill>
                  <a:srgbClr val="000000"/>
                </a:solidFill>
                <a:latin typeface="Gill Sans MT" panose="020B0502020104020203" pitchFamily="34" charset="0"/>
                <a:ea typeface="Times New Roman" panose="02020603050405020304" pitchFamily="18" charset="0"/>
              </a:rPr>
              <a:t>n your are studying and when you are seeing friends and family. </a:t>
            </a:r>
            <a:r>
              <a:rPr lang="en-GB" sz="1400">
                <a:solidFill>
                  <a:srgbClr val="000000"/>
                </a:solidFill>
                <a:effectLst/>
                <a:latin typeface="Gill Sans MT" panose="020B0502020104020203" pitchFamily="34" charset="0"/>
                <a:ea typeface="Times New Roman" panose="02020603050405020304" pitchFamily="18" charset="0"/>
              </a:rPr>
              <a:t>Revision/ study is best done daily to ensure your brain retains all the information and all the facts you’ve been learning. </a:t>
            </a:r>
            <a:endParaRPr lang="en-GB" sz="1400">
              <a:effectLst/>
              <a:latin typeface="Gill Sans MT" panose="020B0502020104020203" pitchFamily="34" charset="0"/>
              <a:ea typeface="Times New Roman" panose="02020603050405020304" pitchFamily="18" charset="0"/>
            </a:endParaRPr>
          </a:p>
          <a:p>
            <a:pPr>
              <a:lnSpc>
                <a:spcPct val="150000"/>
              </a:lnSpc>
            </a:pPr>
            <a:r>
              <a:rPr lang="en-GB" sz="1400">
                <a:solidFill>
                  <a:srgbClr val="000000"/>
                </a:solidFill>
                <a:effectLst/>
                <a:latin typeface="Gill Sans MT" panose="020B0502020104020203" pitchFamily="34" charset="0"/>
                <a:ea typeface="Times New Roman" panose="02020603050405020304" pitchFamily="18" charset="0"/>
              </a:rPr>
              <a:t> </a:t>
            </a:r>
            <a:endParaRPr lang="en-GB" sz="1400">
              <a:effectLst/>
              <a:latin typeface="Gill Sans MT" panose="020B0502020104020203" pitchFamily="34" charset="0"/>
              <a:ea typeface="Times New Roman" panose="02020603050405020304" pitchFamily="18" charset="0"/>
            </a:endParaRPr>
          </a:p>
          <a:p>
            <a:pPr>
              <a:lnSpc>
                <a:spcPct val="150000"/>
              </a:lnSpc>
            </a:pPr>
            <a:r>
              <a:rPr lang="en-GB" sz="1400" b="1" u="sng">
                <a:solidFill>
                  <a:srgbClr val="000000"/>
                </a:solidFill>
                <a:effectLst/>
                <a:latin typeface="Gill Sans MT" panose="020B0502020104020203" pitchFamily="34" charset="0"/>
                <a:ea typeface="Times New Roman" panose="02020603050405020304" pitchFamily="18" charset="0"/>
              </a:rPr>
              <a:t>Don’t work in a noisy place</a:t>
            </a:r>
            <a:r>
              <a:rPr lang="en-GB" sz="1400">
                <a:solidFill>
                  <a:srgbClr val="000000"/>
                </a:solidFill>
                <a:effectLst/>
                <a:latin typeface="Gill Sans MT" panose="020B0502020104020203" pitchFamily="34" charset="0"/>
                <a:ea typeface="Times New Roman" panose="02020603050405020304" pitchFamily="18" charset="0"/>
              </a:rPr>
              <a:t> – Find a nice quiet room at home or in a local library where you can revise in peace and quiet.  </a:t>
            </a:r>
            <a:endParaRPr lang="en-GB" sz="1400">
              <a:effectLst/>
              <a:latin typeface="Gill Sans MT" panose="020B0502020104020203" pitchFamily="34" charset="0"/>
              <a:ea typeface="Times New Roman" panose="02020603050405020304" pitchFamily="18" charset="0"/>
            </a:endParaRPr>
          </a:p>
          <a:p>
            <a:pPr>
              <a:lnSpc>
                <a:spcPct val="150000"/>
              </a:lnSpc>
            </a:pPr>
            <a:r>
              <a:rPr lang="en-GB" sz="1400">
                <a:solidFill>
                  <a:srgbClr val="000000"/>
                </a:solidFill>
                <a:effectLst/>
                <a:latin typeface="Gill Sans MT" panose="020B0502020104020203" pitchFamily="34" charset="0"/>
                <a:ea typeface="Times New Roman" panose="02020603050405020304" pitchFamily="18" charset="0"/>
              </a:rPr>
              <a:t> </a:t>
            </a:r>
            <a:endParaRPr lang="en-GB" sz="1400">
              <a:effectLst/>
              <a:latin typeface="Gill Sans MT" panose="020B0502020104020203" pitchFamily="34" charset="0"/>
              <a:ea typeface="Times New Roman" panose="02020603050405020304" pitchFamily="18" charset="0"/>
            </a:endParaRPr>
          </a:p>
          <a:p>
            <a:pPr>
              <a:lnSpc>
                <a:spcPct val="150000"/>
              </a:lnSpc>
            </a:pPr>
            <a:r>
              <a:rPr lang="en-GB" sz="1400" b="1" u="sng">
                <a:solidFill>
                  <a:srgbClr val="000000"/>
                </a:solidFill>
                <a:effectLst/>
                <a:latin typeface="Gill Sans MT" panose="020B0502020104020203" pitchFamily="34" charset="0"/>
                <a:ea typeface="Times New Roman" panose="02020603050405020304" pitchFamily="18" charset="0"/>
              </a:rPr>
              <a:t>Don’t feel defeated</a:t>
            </a:r>
            <a:r>
              <a:rPr lang="en-GB" sz="1400">
                <a:solidFill>
                  <a:srgbClr val="000000"/>
                </a:solidFill>
                <a:effectLst/>
                <a:latin typeface="Gill Sans MT" panose="020B0502020104020203" pitchFamily="34" charset="0"/>
                <a:ea typeface="Times New Roman" panose="02020603050405020304" pitchFamily="18" charset="0"/>
              </a:rPr>
              <a:t> – You are not alone! All your peers are in the same situation. Share your revision techniques with your friends and stay positive. Allow your body and mind to rest when you’ve worked hard. And remember that once you’ve sat your exams, you’ll have plenty of time to relax! The longest summer holiday ever is on it’s way.</a:t>
            </a:r>
            <a:endParaRPr lang="en-GB" sz="1400">
              <a:effectLst/>
              <a:latin typeface="Gill Sans MT" panose="020B0502020104020203" pitchFamily="34" charset="0"/>
              <a:ea typeface="Times New Roman" panose="02020603050405020304" pitchFamily="18" charset="0"/>
            </a:endParaRPr>
          </a:p>
        </p:txBody>
      </p:sp>
    </p:spTree>
    <p:extLst>
      <p:ext uri="{BB962C8B-B14F-4D97-AF65-F5344CB8AC3E}">
        <p14:creationId xmlns:p14="http://schemas.microsoft.com/office/powerpoint/2010/main" val="2727374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3A30CB-85E9-4399-BCEA-20CD7CC3856F}"/>
              </a:ext>
            </a:extLst>
          </p:cNvPr>
          <p:cNvSpPr txBox="1"/>
          <p:nvPr/>
        </p:nvSpPr>
        <p:spPr>
          <a:xfrm>
            <a:off x="0" y="-9964"/>
            <a:ext cx="6858000" cy="461665"/>
          </a:xfrm>
          <a:prstGeom prst="rect">
            <a:avLst/>
          </a:prstGeom>
          <a:solidFill>
            <a:srgbClr val="002060"/>
          </a:solidFill>
        </p:spPr>
        <p:txBody>
          <a:bodyPr wrap="square">
            <a:spAutoFit/>
          </a:bodyPr>
          <a:lstStyle/>
          <a:p>
            <a:pPr algn="ctr"/>
            <a:r>
              <a:rPr lang="en-GB" sz="2400" b="1">
                <a:solidFill>
                  <a:schemeClr val="bg1"/>
                </a:solidFill>
                <a:latin typeface="Gill Sans"/>
              </a:rPr>
              <a:t>PLAN YOUR INDEPENDENT STUDY</a:t>
            </a:r>
          </a:p>
        </p:txBody>
      </p:sp>
      <p:pic>
        <p:nvPicPr>
          <p:cNvPr id="6" name="Picture 5">
            <a:extLst>
              <a:ext uri="{FF2B5EF4-FFF2-40B4-BE49-F238E27FC236}">
                <a16:creationId xmlns:a16="http://schemas.microsoft.com/office/drawing/2014/main" id="{0557FA70-19DD-44E8-BFD8-E2CC9AE58777}"/>
              </a:ext>
            </a:extLst>
          </p:cNvPr>
          <p:cNvPicPr>
            <a:picLocks noChangeAspect="1"/>
          </p:cNvPicPr>
          <p:nvPr/>
        </p:nvPicPr>
        <p:blipFill>
          <a:blip r:embed="rId2"/>
          <a:stretch>
            <a:fillRect/>
          </a:stretch>
        </p:blipFill>
        <p:spPr>
          <a:xfrm rot="16200000">
            <a:off x="-889440" y="1299573"/>
            <a:ext cx="8692299" cy="6996547"/>
          </a:xfrm>
          <a:prstGeom prst="rect">
            <a:avLst/>
          </a:prstGeom>
        </p:spPr>
      </p:pic>
    </p:spTree>
    <p:extLst>
      <p:ext uri="{BB962C8B-B14F-4D97-AF65-F5344CB8AC3E}">
        <p14:creationId xmlns:p14="http://schemas.microsoft.com/office/powerpoint/2010/main" val="30445020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980</Words>
  <Application>Microsoft Office PowerPoint</Application>
  <PresentationFormat>On-screen Show (4:3)</PresentationFormat>
  <Paragraphs>203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Gill Sans</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Lymer</dc:creator>
  <cp:lastModifiedBy>Jade McKinlay</cp:lastModifiedBy>
  <cp:revision>2</cp:revision>
  <dcterms:created xsi:type="dcterms:W3CDTF">2023-01-22T13:27:19Z</dcterms:created>
  <dcterms:modified xsi:type="dcterms:W3CDTF">2023-02-02T08:11:29Z</dcterms:modified>
</cp:coreProperties>
</file>