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55" autoAdjust="0"/>
  </p:normalViewPr>
  <p:slideViewPr>
    <p:cSldViewPr snapToGrid="0">
      <p:cViewPr varScale="1">
        <p:scale>
          <a:sx n="56" d="100"/>
          <a:sy n="56" d="100"/>
        </p:scale>
        <p:origin x="10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23186681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112318668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57fdbffb4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157fdbffb4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176" name="Google Shape;176;g1157fdbffb4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57fdbffb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57fdbffb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189" name="Google Shape;189;g1157fdbffb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5a7060e7f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15a7060e7f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00" name="Google Shape;200;g115a7060e7f_0_2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5a7060e7f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15a7060e7f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12" name="Google Shape;212;g115a7060e7f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5a7060e7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15a7060e7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24" name="Google Shape;224;g115a7060e7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5a7060e7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15a7060e7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35" name="Google Shape;235;g115a7060e7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5a7060e7f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15a7060e7f_0_2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46" name="Google Shape;246;g115a7060e7f_0_2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5a7060e7f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15a7060e7f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58" name="Google Shape;258;g115a7060e7f_0_2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57fdbffb4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157fdbffb4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70" name="Google Shape;270;g1157fdbffb4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5a7060e7f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115a7060e7f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81" name="Google Shape;281;g115a7060e7f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5a7060e7f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115a7060e7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5a7060e7f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15a7060e7f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292" name="Google Shape;292;g115a7060e7f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5a7060e7f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15a7060e7f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03" name="Google Shape;303;g115a7060e7f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57fdbff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157fdbffb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12" name="Google Shape;312;g1157fdbffb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c1e6a41b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fc1e6a41b4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20" name="Google Shape;320;gfc1e6a41b4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30" name="Google Shape;33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57" name="Google Shape;35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66" name="Google Shape;36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75" name="Google Shape;37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57fdbffb4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157fdbffb4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103" name="Google Shape;103;g1157fdbffb4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84" name="Google Shape;38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393" name="Google Shape;39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404" name="Google Shape;40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413" name="Google Shape;41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422" name="Google Shape;42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432" name="Google Shape;43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fc1e6a41b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fc1e6a41b4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442" name="Google Shape;442;gfc1e6a41b4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452" name="Google Shape;45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64" name="Google Shape;464;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74" name="Google Shape;474;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57fdbffb4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1157fdbffb4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13" name="Google Shape;113;g1157fdbffb4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84" name="Google Shape;48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57fdbffb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1157fdbffb4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25" name="Google Shape;125;g1157fdbffb4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57fdbffb4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1157fdbffb4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35" name="Google Shape;135;g1157fdbffb4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57fdbffb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157fdbffb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45" name="Google Shape;145;g1157fdbffb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57fdbffb4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157fdbffb4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56" name="Google Shape;156;g1157fdbffb4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57fdbffb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157fdbffb4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Impact of learning of teaching</a:t>
            </a:r>
            <a:endParaRPr/>
          </a:p>
          <a:p>
            <a:pPr marL="457200" marR="0" lvl="0" indent="-228600" algn="l" rtl="0">
              <a:lnSpc>
                <a:spcPct val="100000"/>
              </a:lnSpc>
              <a:spcBef>
                <a:spcPts val="0"/>
              </a:spcBef>
              <a:spcAft>
                <a:spcPts val="0"/>
              </a:spcAft>
              <a:buSzPts val="1400"/>
              <a:buNone/>
            </a:pPr>
            <a:r>
              <a:rPr lang="en-US"/>
              <a:t>Report back to students</a:t>
            </a:r>
            <a:endParaRPr/>
          </a:p>
        </p:txBody>
      </p:sp>
      <p:sp>
        <p:nvSpPr>
          <p:cNvPr id="166" name="Google Shape;166;g1157fdbffb4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7" name="Google Shape;17;p2"/>
          <p:cNvSpPr txBox="1">
            <a:spLocks noGrp="1"/>
          </p:cNvSpPr>
          <p:nvPr>
            <p:ph type="ftr" idx="11"/>
          </p:nvPr>
        </p:nvSpPr>
        <p:spPr>
          <a:xfrm>
            <a:off x="147484" y="6356350"/>
            <a:ext cx="8005916" cy="5016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600" i="1">
                <a:solidFill>
                  <a:srgbClr val="1B376C"/>
                </a:solidFill>
                <a:latin typeface="Gill Sans MT" panose="020B050202010402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“Together towards out Lord through learning, love and faith”</a:t>
            </a:r>
            <a:endParaRPr lang="en-US" dirty="0"/>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descr="A blue and white logo&#10;&#10;Description automatically generated">
            <a:extLst>
              <a:ext uri="{FF2B5EF4-FFF2-40B4-BE49-F238E27FC236}">
                <a16:creationId xmlns:a16="http://schemas.microsoft.com/office/drawing/2014/main" id="{CF4486BE-149B-01A8-F83F-025FAD3B63CB}"/>
              </a:ext>
            </a:extLst>
          </p:cNvPr>
          <p:cNvPicPr>
            <a:picLocks noChangeAspect="1"/>
          </p:cNvPicPr>
          <p:nvPr userDrawn="1"/>
        </p:nvPicPr>
        <p:blipFill>
          <a:blip r:embed="rId2"/>
          <a:stretch>
            <a:fillRect/>
          </a:stretch>
        </p:blipFill>
        <p:spPr>
          <a:xfrm>
            <a:off x="10228357" y="0"/>
            <a:ext cx="1963643" cy="7865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0" name="Google Shape;80;p12"/>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a:spLocks noGrp="1"/>
          </p:cNvSpPr>
          <p:nvPr>
            <p:ph type="pic" idx="2"/>
          </p:nvPr>
        </p:nvSpPr>
        <p:spPr>
          <a:xfrm>
            <a:off x="5183188" y="987425"/>
            <a:ext cx="6172200" cy="4873625"/>
          </a:xfrm>
          <a:prstGeom prst="rect">
            <a:avLst/>
          </a:prstGeom>
          <a:noFill/>
          <a:ln>
            <a:noFill/>
          </a:ln>
        </p:spPr>
      </p:sp>
      <p:sp>
        <p:nvSpPr>
          <p:cNvPr id="51" name="Google Shape;51;p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415611" y="992767"/>
            <a:ext cx="11360700" cy="27369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9" name="Google Shape;69;p10"/>
          <p:cNvSpPr txBox="1">
            <a:spLocks noGrp="1"/>
          </p:cNvSpPr>
          <p:nvPr>
            <p:ph type="subTitle" idx="1"/>
          </p:nvPr>
        </p:nvSpPr>
        <p:spPr>
          <a:xfrm>
            <a:off x="415600" y="3778833"/>
            <a:ext cx="11360700" cy="10569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lvl="1" indent="0" algn="r" rtl="0">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lvl="2" indent="0" algn="r" rtl="0">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lvl="3" indent="0" algn="r" rtl="0">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lvl="4" indent="0" algn="r" rtl="0">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lvl="5" indent="0" algn="r" rtl="0">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lvl="6" indent="0" algn="r" rtl="0">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lvl="7" indent="0" algn="r" rtl="0">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lvl="8" indent="0" algn="r" rtl="0">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17;p2">
            <a:extLst>
              <a:ext uri="{FF2B5EF4-FFF2-40B4-BE49-F238E27FC236}">
                <a16:creationId xmlns:a16="http://schemas.microsoft.com/office/drawing/2014/main" id="{9BCE1AB4-45AC-562D-7CD3-4894D4ECDD0C}"/>
              </a:ext>
            </a:extLst>
          </p:cNvPr>
          <p:cNvSpPr txBox="1">
            <a:spLocks/>
          </p:cNvSpPr>
          <p:nvPr userDrawn="1"/>
        </p:nvSpPr>
        <p:spPr>
          <a:xfrm>
            <a:off x="147484" y="6356350"/>
            <a:ext cx="8005916" cy="5016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600" b="0" i="1" u="none" strike="noStrike" cap="none">
                <a:solidFill>
                  <a:srgbClr val="1B376C"/>
                </a:solidFill>
                <a:latin typeface="Gill Sans MT" panose="020B0502020104020203" pitchFamily="34"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a:t>“Together towards out Lord through learning, love and faith”</a:t>
            </a:r>
            <a:endParaRPr lang="en-US" dirty="0"/>
          </a:p>
        </p:txBody>
      </p:sp>
      <p:pic>
        <p:nvPicPr>
          <p:cNvPr id="3" name="Picture 2" descr="A blue and white logo&#10;&#10;Description automatically generated">
            <a:extLst>
              <a:ext uri="{FF2B5EF4-FFF2-40B4-BE49-F238E27FC236}">
                <a16:creationId xmlns:a16="http://schemas.microsoft.com/office/drawing/2014/main" id="{F3D3C151-03FC-93AF-0B75-3B2CB6253571}"/>
              </a:ext>
            </a:extLst>
          </p:cNvPr>
          <p:cNvPicPr>
            <a:picLocks noChangeAspect="1"/>
          </p:cNvPicPr>
          <p:nvPr userDrawn="1"/>
        </p:nvPicPr>
        <p:blipFill>
          <a:blip r:embed="rId13"/>
          <a:stretch>
            <a:fillRect/>
          </a:stretch>
        </p:blipFill>
        <p:spPr>
          <a:xfrm>
            <a:off x="10228357" y="0"/>
            <a:ext cx="1963643" cy="78658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radMSpI4Uo"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www.youtube.com/watch?v=4ic6bFOEdz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log.innerdrive.co.uk/are-spacing-and-interleaving-the-same-th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1l4w7uHdNaQ"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http://www.youtube.com/watch?v=UIrLyE7iz5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IUXNiDJJ_9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youtu.be/VSu9cKXIwHk"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hyperlink" Target="http://www.youtube.com/watch?v=VSu9cKXIwH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mzCEJVtED0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eVajQPuRmk8"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CuSYA3zekm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log.innerdrive.co.uk/are-spacing-and-interleaving-the-same-thi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KLBlhwUrGa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blog.innerdrive.co.uk/studies/1-the-one-about-memor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8" name="Google Shape;88;p13"/>
          <p:cNvSpPr txBox="1"/>
          <p:nvPr/>
        </p:nvSpPr>
        <p:spPr>
          <a:xfrm>
            <a:off x="3049121" y="3275112"/>
            <a:ext cx="609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 name="Picture 2" descr="A blue text on a black background&#10;&#10;Description automatically generated">
            <a:extLst>
              <a:ext uri="{FF2B5EF4-FFF2-40B4-BE49-F238E27FC236}">
                <a16:creationId xmlns:a16="http://schemas.microsoft.com/office/drawing/2014/main" id="{4E1A3D52-387D-0F78-3727-EFBE56C0D987}"/>
              </a:ext>
            </a:extLst>
          </p:cNvPr>
          <p:cNvPicPr>
            <a:picLocks noChangeAspect="1"/>
          </p:cNvPicPr>
          <p:nvPr/>
        </p:nvPicPr>
        <p:blipFill>
          <a:blip r:embed="rId3"/>
          <a:stretch>
            <a:fillRect/>
          </a:stretch>
        </p:blipFill>
        <p:spPr>
          <a:xfrm>
            <a:off x="631183" y="556677"/>
            <a:ext cx="11560817" cy="5436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p22"/>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latin typeface="Gill Sans MT" panose="020B0502020104020203" pitchFamily="34" charset="0"/>
              </a:rPr>
              <a:t>What is Spacing?</a:t>
            </a:r>
            <a:endParaRPr b="1" u="sng">
              <a:solidFill>
                <a:srgbClr val="7030A0"/>
              </a:solidFill>
              <a:latin typeface="Gill Sans MT" panose="020B0502020104020203" pitchFamily="34" charset="0"/>
            </a:endParaRPr>
          </a:p>
        </p:txBody>
      </p:sp>
      <p:sp>
        <p:nvSpPr>
          <p:cNvPr id="181" name="Google Shape;181;p22"/>
          <p:cNvSpPr txBox="1"/>
          <p:nvPr/>
        </p:nvSpPr>
        <p:spPr>
          <a:xfrm>
            <a:off x="196750" y="813125"/>
            <a:ext cx="11280900" cy="243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900" b="1">
                <a:solidFill>
                  <a:schemeClr val="dk1"/>
                </a:solidFill>
                <a:latin typeface="Gill Sans MT" panose="020B0502020104020203" pitchFamily="34" charset="0"/>
              </a:rPr>
              <a:t>Spaced practice </a:t>
            </a:r>
            <a:r>
              <a:rPr lang="en-US" sz="2900">
                <a:solidFill>
                  <a:schemeClr val="dk1"/>
                </a:solidFill>
                <a:latin typeface="Gill Sans MT" panose="020B0502020104020203" pitchFamily="34" charset="0"/>
              </a:rPr>
              <a:t>is when you break up your revision into a number of short sessions – over a longer period of time e.g. breaking up 4 hours of revision into eight 30 minute sessions.</a:t>
            </a:r>
            <a:endParaRPr sz="2900">
              <a:solidFill>
                <a:schemeClr val="dk1"/>
              </a:solidFill>
              <a:latin typeface="Gill Sans MT" panose="020B0502020104020203" pitchFamily="34" charset="0"/>
            </a:endParaRPr>
          </a:p>
          <a:p>
            <a:pPr marL="0" lvl="0" indent="0" algn="l" rtl="0">
              <a:spcBef>
                <a:spcPts val="0"/>
              </a:spcBef>
              <a:spcAft>
                <a:spcPts val="0"/>
              </a:spcAft>
              <a:buNone/>
            </a:pPr>
            <a:endParaRPr sz="2300">
              <a:solidFill>
                <a:schemeClr val="dk1"/>
              </a:solidFill>
              <a:highlight>
                <a:srgbClr val="FFFFFF"/>
              </a:highlight>
              <a:latin typeface="Gill Sans MT" panose="020B0502020104020203" pitchFamily="34" charset="0"/>
            </a:endParaRPr>
          </a:p>
          <a:p>
            <a:pPr marL="0" lvl="0" indent="0" algn="l" rtl="0">
              <a:spcBef>
                <a:spcPts val="0"/>
              </a:spcBef>
              <a:spcAft>
                <a:spcPts val="0"/>
              </a:spcAft>
              <a:buNone/>
            </a:pPr>
            <a:endParaRPr sz="2300">
              <a:solidFill>
                <a:schemeClr val="dk1"/>
              </a:solidFill>
              <a:latin typeface="Gill Sans MT" panose="020B0502020104020203" pitchFamily="34" charset="0"/>
            </a:endParaRPr>
          </a:p>
        </p:txBody>
      </p:sp>
      <p:pic>
        <p:nvPicPr>
          <p:cNvPr id="182" name="Google Shape;182;p22"/>
          <p:cNvPicPr preferRelativeResize="0"/>
          <p:nvPr/>
        </p:nvPicPr>
        <p:blipFill>
          <a:blip r:embed="rId3">
            <a:alphaModFix/>
          </a:blip>
          <a:stretch>
            <a:fillRect/>
          </a:stretch>
        </p:blipFill>
        <p:spPr>
          <a:xfrm>
            <a:off x="3411638" y="2867025"/>
            <a:ext cx="5267325" cy="1123950"/>
          </a:xfrm>
          <a:prstGeom prst="rect">
            <a:avLst/>
          </a:prstGeom>
          <a:noFill/>
          <a:ln>
            <a:noFill/>
          </a:ln>
        </p:spPr>
      </p:pic>
      <p:pic>
        <p:nvPicPr>
          <p:cNvPr id="183" name="Google Shape;183;p22"/>
          <p:cNvPicPr preferRelativeResize="0"/>
          <p:nvPr/>
        </p:nvPicPr>
        <p:blipFill>
          <a:blip r:embed="rId4">
            <a:alphaModFix/>
          </a:blip>
          <a:stretch>
            <a:fillRect/>
          </a:stretch>
        </p:blipFill>
        <p:spPr>
          <a:xfrm>
            <a:off x="612975" y="4821825"/>
            <a:ext cx="10864675" cy="1223705"/>
          </a:xfrm>
          <a:prstGeom prst="rect">
            <a:avLst/>
          </a:prstGeom>
          <a:noFill/>
          <a:ln>
            <a:noFill/>
          </a:ln>
        </p:spPr>
      </p:pic>
      <p:sp>
        <p:nvSpPr>
          <p:cNvPr id="184" name="Google Shape;184;p22"/>
          <p:cNvSpPr txBox="1"/>
          <p:nvPr/>
        </p:nvSpPr>
        <p:spPr>
          <a:xfrm>
            <a:off x="196750" y="3023025"/>
            <a:ext cx="254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Gill Sans MT" panose="020B0502020104020203" pitchFamily="34" charset="0"/>
              </a:rPr>
              <a:t>Cramming </a:t>
            </a:r>
            <a:endParaRPr sz="2000">
              <a:latin typeface="Gill Sans MT" panose="020B0502020104020203" pitchFamily="34" charset="0"/>
            </a:endParaRPr>
          </a:p>
        </p:txBody>
      </p:sp>
      <p:sp>
        <p:nvSpPr>
          <p:cNvPr id="185" name="Google Shape;185;p22"/>
          <p:cNvSpPr txBox="1"/>
          <p:nvPr/>
        </p:nvSpPr>
        <p:spPr>
          <a:xfrm>
            <a:off x="196750" y="4287225"/>
            <a:ext cx="254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Gill Sans MT" panose="020B0502020104020203" pitchFamily="34" charset="0"/>
              </a:rPr>
              <a:t>Spaced Practice </a:t>
            </a:r>
            <a:endParaRPr sz="180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1000"/>
                                        <p:tgtEl>
                                          <p:spTgt spid="1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1000"/>
                                        <p:tgtEl>
                                          <p:spTgt spid="183"/>
                                        </p:tgtEl>
                                      </p:cBhvr>
                                    </p:animEffect>
                                  </p:childTnLst>
                                </p:cTn>
                              </p:par>
                              <p:par>
                                <p:cTn id="23" presetID="10"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fade">
                                      <p:cBhvr>
                                        <p:cTn id="25"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p23"/>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Spacing(1:42 mins) </a:t>
            </a:r>
            <a:endParaRPr b="1" u="sng">
              <a:solidFill>
                <a:srgbClr val="7030A0"/>
              </a:solidFill>
            </a:endParaRPr>
          </a:p>
        </p:txBody>
      </p:sp>
      <p:sp>
        <p:nvSpPr>
          <p:cNvPr id="194" name="Google Shape;194;p23"/>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195" name="Google Shape;195;p23"/>
          <p:cNvSpPr txBox="1"/>
          <p:nvPr/>
        </p:nvSpPr>
        <p:spPr>
          <a:xfrm>
            <a:off x="238350" y="984275"/>
            <a:ext cx="11504700" cy="94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US" sz="2300">
                <a:solidFill>
                  <a:schemeClr val="dk1"/>
                </a:solidFill>
                <a:highlight>
                  <a:srgbClr val="FFFFFF"/>
                </a:highlight>
              </a:rPr>
              <a:t>Spacing, the act of revisiting material little and often, is one of the best learning strategies a student can use for memory retention</a:t>
            </a:r>
            <a:endParaRPr sz="2300" b="1" i="1">
              <a:solidFill>
                <a:schemeClr val="dk1"/>
              </a:solidFill>
              <a:highlight>
                <a:srgbClr val="FFFFFF"/>
              </a:highlight>
            </a:endParaRPr>
          </a:p>
        </p:txBody>
      </p:sp>
      <p:pic>
        <p:nvPicPr>
          <p:cNvPr id="196" name="Google Shape;196;p23" descr="Spacing = Revising a little and often is more effective than a lot at once.&#10;Interleaving = Mixing up topics during revision helps students form better connections and improve their long-term memory.&#10;Dual Coding = Presenting information as both text and images allows more access points into students' memory.&#10;&#10;Take our CPD module all about Spacing, Interleaving and Dual Coding on the InnerDrive Online Academy: https://innerdrivecourses.com/course/spacing-interleaving-dual-coding&#10;Any questions about the module? Want to book for your school? Get in touch at info@innerdrive.co.uk&#10;&#10;Find more free teaching resources at https://www.innerdrive.co.uk/" title="Spacing, Interleaving and Dual Coding - InnerDrive Online Academy">
            <a:hlinkClick r:id="rId3"/>
          </p:cNvPr>
          <p:cNvPicPr preferRelativeResize="0"/>
          <p:nvPr/>
        </p:nvPicPr>
        <p:blipFill>
          <a:blip r:embed="rId4">
            <a:alphaModFix/>
          </a:blip>
          <a:stretch>
            <a:fillRect/>
          </a:stretch>
        </p:blipFill>
        <p:spPr>
          <a:xfrm>
            <a:off x="3140325" y="1930175"/>
            <a:ext cx="6093775" cy="4570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4"/>
          <p:cNvSpPr txBox="1">
            <a:spLocks noGrp="1"/>
          </p:cNvSpPr>
          <p:nvPr>
            <p:ph type="title"/>
          </p:nvPr>
        </p:nvSpPr>
        <p:spPr>
          <a:xfrm>
            <a:off x="123125" y="521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Mini Quiz</a:t>
            </a:r>
            <a:endParaRPr b="1" u="sng">
              <a:solidFill>
                <a:srgbClr val="7030A0"/>
              </a:solidFill>
            </a:endParaRPr>
          </a:p>
        </p:txBody>
      </p:sp>
      <p:sp>
        <p:nvSpPr>
          <p:cNvPr id="205" name="Google Shape;205;p24"/>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06" name="Google Shape;206;p24"/>
          <p:cNvSpPr txBox="1"/>
          <p:nvPr/>
        </p:nvSpPr>
        <p:spPr>
          <a:xfrm>
            <a:off x="238350" y="984275"/>
            <a:ext cx="11504700" cy="34992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chemeClr val="dk1"/>
              </a:buClr>
              <a:buSzPts val="2600"/>
              <a:buAutoNum type="arabicPeriod"/>
            </a:pPr>
            <a:r>
              <a:rPr lang="en-US" sz="2600">
                <a:solidFill>
                  <a:schemeClr val="dk1"/>
                </a:solidFill>
                <a:highlight>
                  <a:srgbClr val="FFFFFF"/>
                </a:highlight>
              </a:rPr>
              <a:t>What is interleaving?</a:t>
            </a:r>
            <a:endParaRPr sz="2600">
              <a:solidFill>
                <a:schemeClr val="dk1"/>
              </a:solidFill>
              <a:highlight>
                <a:srgbClr val="FFFFFF"/>
              </a:highlight>
            </a:endParaRPr>
          </a:p>
          <a:p>
            <a:pPr marL="457200" lvl="0" indent="-393700" algn="l" rtl="0">
              <a:lnSpc>
                <a:spcPct val="150000"/>
              </a:lnSpc>
              <a:spcBef>
                <a:spcPts val="1000"/>
              </a:spcBef>
              <a:spcAft>
                <a:spcPts val="0"/>
              </a:spcAft>
              <a:buClr>
                <a:schemeClr val="dk1"/>
              </a:buClr>
              <a:buSzPts val="2600"/>
              <a:buAutoNum type="arabicPeriod"/>
            </a:pPr>
            <a:r>
              <a:rPr lang="en-US" sz="2600">
                <a:solidFill>
                  <a:schemeClr val="dk1"/>
                </a:solidFill>
                <a:highlight>
                  <a:srgbClr val="FFFFFF"/>
                </a:highlight>
              </a:rPr>
              <a:t>What is spacing?</a:t>
            </a:r>
            <a:endParaRPr sz="2600">
              <a:solidFill>
                <a:schemeClr val="dk1"/>
              </a:solidFill>
              <a:highlight>
                <a:srgbClr val="FFFFFF"/>
              </a:highlight>
            </a:endParaRPr>
          </a:p>
          <a:p>
            <a:pPr marL="457200" lvl="0" indent="-393700" algn="l" rtl="0">
              <a:lnSpc>
                <a:spcPct val="150000"/>
              </a:lnSpc>
              <a:spcBef>
                <a:spcPts val="1000"/>
              </a:spcBef>
              <a:spcAft>
                <a:spcPts val="0"/>
              </a:spcAft>
              <a:buClr>
                <a:schemeClr val="dk1"/>
              </a:buClr>
              <a:buSzPts val="2600"/>
              <a:buAutoNum type="arabicPeriod"/>
            </a:pPr>
            <a:r>
              <a:rPr lang="en-US" sz="2600">
                <a:solidFill>
                  <a:schemeClr val="dk1"/>
                </a:solidFill>
                <a:highlight>
                  <a:srgbClr val="FFFFFF"/>
                </a:highlight>
              </a:rPr>
              <a:t>Why is interleaving effective?</a:t>
            </a:r>
            <a:endParaRPr sz="2600">
              <a:solidFill>
                <a:schemeClr val="dk1"/>
              </a:solidFill>
              <a:highlight>
                <a:srgbClr val="FFFFFF"/>
              </a:highlight>
            </a:endParaRPr>
          </a:p>
          <a:p>
            <a:pPr marL="457200" lvl="0" indent="-393700" algn="l" rtl="0">
              <a:lnSpc>
                <a:spcPct val="150000"/>
              </a:lnSpc>
              <a:spcBef>
                <a:spcPts val="1000"/>
              </a:spcBef>
              <a:spcAft>
                <a:spcPts val="0"/>
              </a:spcAft>
              <a:buClr>
                <a:schemeClr val="dk1"/>
              </a:buClr>
              <a:buSzPts val="2600"/>
              <a:buAutoNum type="arabicPeriod"/>
            </a:pPr>
            <a:r>
              <a:rPr lang="en-US" sz="2600">
                <a:solidFill>
                  <a:schemeClr val="dk1"/>
                </a:solidFill>
                <a:highlight>
                  <a:srgbClr val="FFFFFF"/>
                </a:highlight>
              </a:rPr>
              <a:t>What is retrieval practice?</a:t>
            </a:r>
            <a:endParaRPr sz="2600">
              <a:solidFill>
                <a:schemeClr val="dk1"/>
              </a:solidFill>
              <a:highlight>
                <a:srgbClr val="FFFFFF"/>
              </a:highlight>
            </a:endParaRPr>
          </a:p>
          <a:p>
            <a:pPr marL="457200" lvl="0" indent="-393700" algn="l" rtl="0">
              <a:lnSpc>
                <a:spcPct val="150000"/>
              </a:lnSpc>
              <a:spcBef>
                <a:spcPts val="1000"/>
              </a:spcBef>
              <a:spcAft>
                <a:spcPts val="1000"/>
              </a:spcAft>
              <a:buClr>
                <a:schemeClr val="dk1"/>
              </a:buClr>
              <a:buSzPts val="2600"/>
              <a:buAutoNum type="arabicPeriod"/>
            </a:pPr>
            <a:r>
              <a:rPr lang="en-US" sz="2600">
                <a:solidFill>
                  <a:schemeClr val="dk1"/>
                </a:solidFill>
                <a:highlight>
                  <a:srgbClr val="FFFFFF"/>
                </a:highlight>
              </a:rPr>
              <a:t>What is the benefit of retrieval practice?</a:t>
            </a:r>
            <a:endParaRPr sz="2600">
              <a:solidFill>
                <a:schemeClr val="dk1"/>
              </a:solidFill>
              <a:highlight>
                <a:srgbClr val="FFFFFF"/>
              </a:highlight>
            </a:endParaRPr>
          </a:p>
        </p:txBody>
      </p:sp>
      <p:pic>
        <p:nvPicPr>
          <p:cNvPr id="207" name="Google Shape;207;p24" descr="🤔 - thinking face emoji - What does the thinking face emoji mean?"/>
          <p:cNvPicPr preferRelativeResize="0"/>
          <p:nvPr/>
        </p:nvPicPr>
        <p:blipFill>
          <a:blip r:embed="rId3">
            <a:alphaModFix/>
          </a:blip>
          <a:stretch>
            <a:fillRect/>
          </a:stretch>
        </p:blipFill>
        <p:spPr>
          <a:xfrm>
            <a:off x="2301725" y="139775"/>
            <a:ext cx="538800" cy="538800"/>
          </a:xfrm>
          <a:prstGeom prst="rect">
            <a:avLst/>
          </a:prstGeom>
          <a:noFill/>
          <a:ln>
            <a:noFill/>
          </a:ln>
        </p:spPr>
      </p:pic>
      <p:pic>
        <p:nvPicPr>
          <p:cNvPr id="208" name="Google Shape;208;p24" descr="Counting down from 5 minutes to zero. Could be useful to time things like speeches or short breaks." title="5 Minute Timer">
            <a:hlinkClick r:id="rId4"/>
          </p:cNvPr>
          <p:cNvPicPr preferRelativeResize="0"/>
          <p:nvPr/>
        </p:nvPicPr>
        <p:blipFill>
          <a:blip r:embed="rId5">
            <a:alphaModFix/>
          </a:blip>
          <a:stretch>
            <a:fillRect/>
          </a:stretch>
        </p:blipFill>
        <p:spPr>
          <a:xfrm>
            <a:off x="7504976" y="3156416"/>
            <a:ext cx="4493050" cy="336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5"/>
          <p:cNvSpPr txBox="1">
            <a:spLocks noGrp="1"/>
          </p:cNvSpPr>
          <p:nvPr>
            <p:ph type="title"/>
          </p:nvPr>
        </p:nvSpPr>
        <p:spPr>
          <a:xfrm>
            <a:off x="123125" y="521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Mini Quiz</a:t>
            </a:r>
            <a:endParaRPr b="1" u="sng">
              <a:solidFill>
                <a:srgbClr val="7030A0"/>
              </a:solidFill>
            </a:endParaRPr>
          </a:p>
        </p:txBody>
      </p:sp>
      <p:sp>
        <p:nvSpPr>
          <p:cNvPr id="217" name="Google Shape;217;p25"/>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18" name="Google Shape;218;p25"/>
          <p:cNvSpPr txBox="1"/>
          <p:nvPr/>
        </p:nvSpPr>
        <p:spPr>
          <a:xfrm>
            <a:off x="238350" y="984275"/>
            <a:ext cx="9847200" cy="4448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AutoNum type="arabicPeriod"/>
            </a:pPr>
            <a:r>
              <a:rPr lang="en-US" sz="2400">
                <a:highlight>
                  <a:schemeClr val="lt1"/>
                </a:highlight>
              </a:rPr>
              <a:t>M</a:t>
            </a:r>
            <a:r>
              <a:rPr lang="en-US" sz="240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ixing up subject or topics within the same subject when studying</a:t>
            </a:r>
            <a:r>
              <a:rPr lang="en-US" sz="2400">
                <a:solidFill>
                  <a:schemeClr val="dk1"/>
                </a:solidFill>
                <a:highlight>
                  <a:srgbClr val="FFFFFF"/>
                </a:highlight>
              </a:rPr>
              <a:t>.</a:t>
            </a:r>
            <a:endParaRPr sz="2400">
              <a:solidFill>
                <a:schemeClr val="dk1"/>
              </a:solidFill>
              <a:highlight>
                <a:srgbClr val="FFFFFF"/>
              </a:highlight>
            </a:endParaRPr>
          </a:p>
          <a:p>
            <a:pPr marL="457200" lvl="0" indent="0" algn="l" rtl="0">
              <a:spcBef>
                <a:spcPts val="0"/>
              </a:spcBef>
              <a:spcAft>
                <a:spcPts val="0"/>
              </a:spcAft>
              <a:buNone/>
            </a:pPr>
            <a:endParaRPr sz="2400">
              <a:solidFill>
                <a:schemeClr val="dk1"/>
              </a:solidFill>
              <a:highlight>
                <a:srgbClr val="FFFFFF"/>
              </a:highlight>
            </a:endParaRPr>
          </a:p>
          <a:p>
            <a:pPr marL="457200" lvl="0" indent="-381000" algn="l" rtl="0">
              <a:lnSpc>
                <a:spcPct val="150000"/>
              </a:lnSpc>
              <a:spcBef>
                <a:spcPts val="0"/>
              </a:spcBef>
              <a:spcAft>
                <a:spcPts val="0"/>
              </a:spcAft>
              <a:buClr>
                <a:schemeClr val="dk1"/>
              </a:buClr>
              <a:buSzPts val="2400"/>
              <a:buAutoNum type="arabicPeriod"/>
            </a:pPr>
            <a:r>
              <a:rPr lang="en-US" sz="2400">
                <a:solidFill>
                  <a:schemeClr val="dk1"/>
                </a:solidFill>
              </a:rPr>
              <a:t>When you break up your revision into a number of short sessions</a:t>
            </a:r>
            <a:r>
              <a:rPr lang="en-US" sz="2400">
                <a:solidFill>
                  <a:schemeClr val="dk1"/>
                </a:solidFill>
                <a:highlight>
                  <a:srgbClr val="FFFFFF"/>
                </a:highlight>
              </a:rPr>
              <a:t>.</a:t>
            </a:r>
            <a:endParaRPr sz="2400">
              <a:solidFill>
                <a:schemeClr val="dk1"/>
              </a:solidFill>
              <a:highlight>
                <a:srgbClr val="FFFFFF"/>
              </a:highlight>
            </a:endParaRPr>
          </a:p>
          <a:p>
            <a:pPr marL="457200" lvl="0" indent="-381000" algn="l" rtl="0">
              <a:lnSpc>
                <a:spcPct val="150000"/>
              </a:lnSpc>
              <a:spcBef>
                <a:spcPts val="1000"/>
              </a:spcBef>
              <a:spcAft>
                <a:spcPts val="0"/>
              </a:spcAft>
              <a:buClr>
                <a:schemeClr val="dk1"/>
              </a:buClr>
              <a:buSzPts val="2400"/>
              <a:buAutoNum type="arabicPeriod"/>
            </a:pPr>
            <a:r>
              <a:rPr lang="en-US" sz="2400">
                <a:solidFill>
                  <a:schemeClr val="dk1"/>
                </a:solidFill>
                <a:highlight>
                  <a:schemeClr val="lt1"/>
                </a:highlight>
              </a:rPr>
              <a:t>Improved memory, improved processing skills, improved academic performance.</a:t>
            </a:r>
            <a:endParaRPr sz="2400">
              <a:solidFill>
                <a:schemeClr val="dk1"/>
              </a:solidFill>
              <a:highlight>
                <a:srgbClr val="FFFFFF"/>
              </a:highlight>
            </a:endParaRPr>
          </a:p>
          <a:p>
            <a:pPr marL="457200" lvl="0" indent="-381000" algn="l" rtl="0">
              <a:lnSpc>
                <a:spcPct val="150000"/>
              </a:lnSpc>
              <a:spcBef>
                <a:spcPts val="1000"/>
              </a:spcBef>
              <a:spcAft>
                <a:spcPts val="0"/>
              </a:spcAft>
              <a:buClr>
                <a:schemeClr val="dk1"/>
              </a:buClr>
              <a:buSzPts val="2400"/>
              <a:buAutoNum type="arabicPeriod"/>
            </a:pPr>
            <a:r>
              <a:rPr lang="en-US" sz="2400">
                <a:solidFill>
                  <a:schemeClr val="dk1"/>
                </a:solidFill>
              </a:rPr>
              <a:t>The act of recalling learned information from memory</a:t>
            </a:r>
            <a:r>
              <a:rPr lang="en-US" sz="2400">
                <a:solidFill>
                  <a:schemeClr val="dk1"/>
                </a:solidFill>
                <a:highlight>
                  <a:srgbClr val="FFFFFF"/>
                </a:highlight>
              </a:rPr>
              <a:t>.</a:t>
            </a:r>
            <a:endParaRPr sz="2400">
              <a:solidFill>
                <a:schemeClr val="dk1"/>
              </a:solidFill>
              <a:highlight>
                <a:srgbClr val="FFFFFF"/>
              </a:highlight>
            </a:endParaRPr>
          </a:p>
          <a:p>
            <a:pPr marL="457200" lvl="0" indent="-381000" algn="l" rtl="0">
              <a:lnSpc>
                <a:spcPct val="150000"/>
              </a:lnSpc>
              <a:spcBef>
                <a:spcPts val="1000"/>
              </a:spcBef>
              <a:spcAft>
                <a:spcPts val="1000"/>
              </a:spcAft>
              <a:buClr>
                <a:schemeClr val="dk1"/>
              </a:buClr>
              <a:buSzPts val="2400"/>
              <a:buAutoNum type="arabicPeriod"/>
            </a:pPr>
            <a:r>
              <a:rPr lang="en-US" sz="2400">
                <a:solidFill>
                  <a:schemeClr val="dk1"/>
                </a:solidFill>
                <a:highlight>
                  <a:srgbClr val="FFFFFF"/>
                </a:highlight>
              </a:rPr>
              <a:t>Improves the transfer of knowledge, increases organisation of knowledge, creates stronger and deeper knowledge.</a:t>
            </a:r>
            <a:endParaRPr sz="2400">
              <a:solidFill>
                <a:schemeClr val="dk1"/>
              </a:solidFill>
              <a:highlight>
                <a:srgbClr val="FFFFFF"/>
              </a:highlight>
            </a:endParaRPr>
          </a:p>
        </p:txBody>
      </p:sp>
      <p:pic>
        <p:nvPicPr>
          <p:cNvPr id="219" name="Google Shape;219;p25" descr="🤔 - thinking face emoji - What does the thinking face emoji mean?"/>
          <p:cNvPicPr preferRelativeResize="0"/>
          <p:nvPr/>
        </p:nvPicPr>
        <p:blipFill>
          <a:blip r:embed="rId4">
            <a:alphaModFix/>
          </a:blip>
          <a:stretch>
            <a:fillRect/>
          </a:stretch>
        </p:blipFill>
        <p:spPr>
          <a:xfrm>
            <a:off x="2301725" y="139775"/>
            <a:ext cx="538800" cy="538800"/>
          </a:xfrm>
          <a:prstGeom prst="rect">
            <a:avLst/>
          </a:prstGeom>
          <a:noFill/>
          <a:ln>
            <a:noFill/>
          </a:ln>
        </p:spPr>
      </p:pic>
      <p:pic>
        <p:nvPicPr>
          <p:cNvPr id="220" name="Google Shape;220;p25" descr="Man Thinking With Red Question Marks Stock Photo - Download Image Now -  iStock"/>
          <p:cNvPicPr preferRelativeResize="0"/>
          <p:nvPr/>
        </p:nvPicPr>
        <p:blipFill>
          <a:blip r:embed="rId5">
            <a:alphaModFix/>
          </a:blip>
          <a:stretch>
            <a:fillRect/>
          </a:stretch>
        </p:blipFill>
        <p:spPr>
          <a:xfrm>
            <a:off x="9476950" y="3776708"/>
            <a:ext cx="2715050" cy="2715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10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Effect transition="in" filter="fade">
                                      <p:cBhvr>
                                        <p:cTn id="12" dur="1000"/>
                                        <p:tgtEl>
                                          <p:spTgt spid="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2" end="2"/>
                                            </p:txEl>
                                          </p:spTgt>
                                        </p:tgtEl>
                                        <p:attrNameLst>
                                          <p:attrName>style.visibility</p:attrName>
                                        </p:attrNameLst>
                                      </p:cBhvr>
                                      <p:to>
                                        <p:strVal val="visible"/>
                                      </p:to>
                                    </p:set>
                                    <p:animEffect transition="in" filter="fade">
                                      <p:cBhvr>
                                        <p:cTn id="17" dur="1000"/>
                                        <p:tgtEl>
                                          <p:spTgt spid="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xEl>
                                              <p:pRg st="3" end="3"/>
                                            </p:txEl>
                                          </p:spTgt>
                                        </p:tgtEl>
                                        <p:attrNameLst>
                                          <p:attrName>style.visibility</p:attrName>
                                        </p:attrNameLst>
                                      </p:cBhvr>
                                      <p:to>
                                        <p:strVal val="visible"/>
                                      </p:to>
                                    </p:set>
                                    <p:animEffect transition="in" filter="fade">
                                      <p:cBhvr>
                                        <p:cTn id="22" dur="1000"/>
                                        <p:tgtEl>
                                          <p:spTgt spid="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xEl>
                                              <p:pRg st="4" end="4"/>
                                            </p:txEl>
                                          </p:spTgt>
                                        </p:tgtEl>
                                        <p:attrNameLst>
                                          <p:attrName>style.visibility</p:attrName>
                                        </p:attrNameLst>
                                      </p:cBhvr>
                                      <p:to>
                                        <p:strVal val="visible"/>
                                      </p:to>
                                    </p:set>
                                    <p:animEffect transition="in" filter="fade">
                                      <p:cBhvr>
                                        <p:cTn id="27" dur="1000"/>
                                        <p:tgtEl>
                                          <p:spTgt spid="2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8">
                                            <p:txEl>
                                              <p:pRg st="5" end="5"/>
                                            </p:txEl>
                                          </p:spTgt>
                                        </p:tgtEl>
                                        <p:attrNameLst>
                                          <p:attrName>style.visibility</p:attrName>
                                        </p:attrNameLst>
                                      </p:cBhvr>
                                      <p:to>
                                        <p:strVal val="visible"/>
                                      </p:to>
                                    </p:set>
                                    <p:animEffect transition="in" filter="fade">
                                      <p:cBhvr>
                                        <p:cTn id="32" dur="1000"/>
                                        <p:tgtEl>
                                          <p:spTgt spid="2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26"/>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The Pomodoro Technique (5:46 mins) </a:t>
            </a:r>
            <a:r>
              <a:rPr lang="en-US" sz="3533" b="1">
                <a:solidFill>
                  <a:srgbClr val="202124"/>
                </a:solidFill>
                <a:highlight>
                  <a:srgbClr val="FFFFFF"/>
                </a:highlight>
                <a:latin typeface="Arial"/>
                <a:ea typeface="Arial"/>
                <a:cs typeface="Arial"/>
                <a:sym typeface="Arial"/>
              </a:rPr>
              <a:t>🍅</a:t>
            </a:r>
            <a:endParaRPr sz="6733" b="1" u="sng">
              <a:solidFill>
                <a:srgbClr val="7030A0"/>
              </a:solidFill>
            </a:endParaRPr>
          </a:p>
        </p:txBody>
      </p:sp>
      <p:sp>
        <p:nvSpPr>
          <p:cNvPr id="229" name="Google Shape;229;p26"/>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30" name="Google Shape;230;p26"/>
          <p:cNvSpPr txBox="1"/>
          <p:nvPr/>
        </p:nvSpPr>
        <p:spPr>
          <a:xfrm>
            <a:off x="238350" y="984275"/>
            <a:ext cx="11504700" cy="94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US" sz="2300">
                <a:solidFill>
                  <a:schemeClr val="dk1"/>
                </a:solidFill>
                <a:highlight>
                  <a:srgbClr val="FFFFFF"/>
                </a:highlight>
              </a:rPr>
              <a:t>The pomodoro technique is a time management method to reduce procrastination and increases revision focus. </a:t>
            </a:r>
            <a:endParaRPr sz="2300" b="1" i="1">
              <a:solidFill>
                <a:schemeClr val="dk1"/>
              </a:solidFill>
              <a:highlight>
                <a:srgbClr val="FFFFFF"/>
              </a:highlight>
            </a:endParaRPr>
          </a:p>
        </p:txBody>
      </p:sp>
      <p:pic>
        <p:nvPicPr>
          <p:cNvPr id="231" name="Google Shape;231;p26" descr="The Pomodoro Technique was developed by Francesco Cirillo in the 1980s. If you don't know, &quot;Pomodoro&quot; is Italian for tomato. Cirillo used a kitchen timer shaped like a tomato as his personal timer when he was a university student, and thus the method’s name.&#10;&#10;The technique can help you power through distractions and get things done while taking frequent breaks. Best of all, it's probably one of the simplest productivity methods to implement since all you need is a timer.  &#10;&#10;Here's how to get started with Pomodoro:&#10;&#10; 1. Choose a task to be accomplished. &#10; 2. Set the timer to 25 minutes and work until the timer rings&#10; 3. Take a 5 minute break and restart the task&#10; 4. Take a longer break every 4 Pomodoro sessions &#10;&#10; I highly suggest you try out the Pomodoro technique yourself. It has been my go-to strategy when I need to get something done and is yet to fail me. Hope it works for you as much as it works for me and helps you become better than yesterday." title="The Pomodoro Technique - Study And Productivity Technique (animated)">
            <a:hlinkClick r:id="rId3"/>
          </p:cNvPr>
          <p:cNvPicPr preferRelativeResize="0"/>
          <p:nvPr/>
        </p:nvPicPr>
        <p:blipFill>
          <a:blip r:embed="rId4">
            <a:alphaModFix/>
          </a:blip>
          <a:stretch>
            <a:fillRect/>
          </a:stretch>
        </p:blipFill>
        <p:spPr>
          <a:xfrm>
            <a:off x="3041559" y="2021000"/>
            <a:ext cx="5898266" cy="4423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27"/>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The Pomodoro Technique</a:t>
            </a:r>
            <a:r>
              <a:rPr lang="en-US">
                <a:solidFill>
                  <a:srgbClr val="7030A0"/>
                </a:solidFill>
              </a:rPr>
              <a:t> </a:t>
            </a:r>
            <a:r>
              <a:rPr lang="en-US" sz="3533" b="1">
                <a:solidFill>
                  <a:srgbClr val="202124"/>
                </a:solidFill>
                <a:highlight>
                  <a:srgbClr val="FFFFFF"/>
                </a:highlight>
                <a:latin typeface="Arial"/>
                <a:ea typeface="Arial"/>
                <a:cs typeface="Arial"/>
                <a:sym typeface="Arial"/>
              </a:rPr>
              <a:t>🍅</a:t>
            </a:r>
            <a:endParaRPr sz="6733" b="1" u="sng">
              <a:solidFill>
                <a:srgbClr val="7030A0"/>
              </a:solidFill>
            </a:endParaRPr>
          </a:p>
        </p:txBody>
      </p:sp>
      <p:sp>
        <p:nvSpPr>
          <p:cNvPr id="240" name="Google Shape;240;p27"/>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41" name="Google Shape;241;p27"/>
          <p:cNvSpPr txBox="1"/>
          <p:nvPr/>
        </p:nvSpPr>
        <p:spPr>
          <a:xfrm>
            <a:off x="238350" y="984275"/>
            <a:ext cx="115047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endParaRPr sz="2300" b="1" i="1">
              <a:solidFill>
                <a:schemeClr val="dk1"/>
              </a:solidFill>
              <a:highlight>
                <a:srgbClr val="FFFFFF"/>
              </a:highlight>
            </a:endParaRPr>
          </a:p>
        </p:txBody>
      </p:sp>
      <p:pic>
        <p:nvPicPr>
          <p:cNvPr id="242" name="Google Shape;242;p27" descr="productivity-method pomodoro-summary"/>
          <p:cNvPicPr preferRelativeResize="0"/>
          <p:nvPr/>
        </p:nvPicPr>
        <p:blipFill>
          <a:blip r:embed="rId3">
            <a:alphaModFix/>
          </a:blip>
          <a:stretch>
            <a:fillRect/>
          </a:stretch>
        </p:blipFill>
        <p:spPr>
          <a:xfrm>
            <a:off x="2276878" y="713175"/>
            <a:ext cx="7638247" cy="5640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28"/>
          <p:cNvSpPr txBox="1">
            <a:spLocks noGrp="1"/>
          </p:cNvSpPr>
          <p:nvPr>
            <p:ph type="title"/>
          </p:nvPr>
        </p:nvSpPr>
        <p:spPr>
          <a:xfrm>
            <a:off x="123125" y="521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Mini Quiz</a:t>
            </a:r>
            <a:endParaRPr b="1" u="sng">
              <a:solidFill>
                <a:srgbClr val="7030A0"/>
              </a:solidFill>
            </a:endParaRPr>
          </a:p>
        </p:txBody>
      </p:sp>
      <p:sp>
        <p:nvSpPr>
          <p:cNvPr id="251" name="Google Shape;251;p28"/>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52" name="Google Shape;252;p28"/>
          <p:cNvSpPr txBox="1"/>
          <p:nvPr/>
        </p:nvSpPr>
        <p:spPr>
          <a:xfrm>
            <a:off x="184250" y="778950"/>
            <a:ext cx="8306700" cy="4699800"/>
          </a:xfrm>
          <a:prstGeom prst="rect">
            <a:avLst/>
          </a:prstGeom>
          <a:noFill/>
          <a:ln>
            <a:noFill/>
          </a:ln>
        </p:spPr>
        <p:txBody>
          <a:bodyPr spcFirstLastPara="1" wrap="square" lIns="91425" tIns="91425" rIns="91425" bIns="91425" anchor="t" anchorCtr="0">
            <a:spAutoFit/>
          </a:bodyPr>
          <a:lstStyle/>
          <a:p>
            <a:pPr marL="457200" lvl="0" indent="-393700" algn="l" rtl="0">
              <a:lnSpc>
                <a:spcPct val="150000"/>
              </a:lnSpc>
              <a:spcBef>
                <a:spcPts val="0"/>
              </a:spcBef>
              <a:spcAft>
                <a:spcPts val="0"/>
              </a:spcAft>
              <a:buClr>
                <a:schemeClr val="dk1"/>
              </a:buClr>
              <a:buSzPts val="2600"/>
              <a:buAutoNum type="arabicPeriod"/>
            </a:pPr>
            <a:r>
              <a:rPr lang="en-US" sz="2600">
                <a:solidFill>
                  <a:schemeClr val="dk1"/>
                </a:solidFill>
                <a:highlight>
                  <a:srgbClr val="FFFFFF"/>
                </a:highlight>
              </a:rPr>
              <a:t>What does the word pomodoro mean?</a:t>
            </a:r>
            <a:endParaRPr sz="2600">
              <a:solidFill>
                <a:schemeClr val="dk1"/>
              </a:solidFill>
              <a:highlight>
                <a:srgbClr val="FFFFFF"/>
              </a:highlight>
            </a:endParaRPr>
          </a:p>
          <a:p>
            <a:pPr marL="457200" lvl="0" indent="-393700" algn="l" rtl="0">
              <a:lnSpc>
                <a:spcPct val="150000"/>
              </a:lnSpc>
              <a:spcBef>
                <a:spcPts val="1000"/>
              </a:spcBef>
              <a:spcAft>
                <a:spcPts val="0"/>
              </a:spcAft>
              <a:buClr>
                <a:schemeClr val="dk1"/>
              </a:buClr>
              <a:buSzPts val="2600"/>
              <a:buAutoNum type="arabicPeriod"/>
            </a:pPr>
            <a:r>
              <a:rPr lang="en-US" sz="2600">
                <a:solidFill>
                  <a:schemeClr val="dk1"/>
                </a:solidFill>
                <a:highlight>
                  <a:srgbClr val="FFFFFF"/>
                </a:highlight>
              </a:rPr>
              <a:t>What is the pomodoro technique?</a:t>
            </a:r>
            <a:endParaRPr sz="2600">
              <a:solidFill>
                <a:schemeClr val="dk1"/>
              </a:solidFill>
              <a:highlight>
                <a:srgbClr val="FFFFFF"/>
              </a:highlight>
            </a:endParaRPr>
          </a:p>
          <a:p>
            <a:pPr marL="457200" lvl="0" indent="-393700" algn="l" rtl="0">
              <a:lnSpc>
                <a:spcPct val="150000"/>
              </a:lnSpc>
              <a:spcBef>
                <a:spcPts val="1000"/>
              </a:spcBef>
              <a:spcAft>
                <a:spcPts val="0"/>
              </a:spcAft>
              <a:buClr>
                <a:schemeClr val="dk1"/>
              </a:buClr>
              <a:buSzPts val="2600"/>
              <a:buAutoNum type="arabicPeriod"/>
            </a:pPr>
            <a:r>
              <a:rPr lang="en-US" sz="2600">
                <a:solidFill>
                  <a:schemeClr val="dk1"/>
                </a:solidFill>
                <a:highlight>
                  <a:srgbClr val="FFFFFF"/>
                </a:highlight>
              </a:rPr>
              <a:t>In the pomodoro technique what is the guided amount of time for each study period (a pomodoro)?</a:t>
            </a:r>
            <a:endParaRPr sz="2600">
              <a:solidFill>
                <a:schemeClr val="dk1"/>
              </a:solidFill>
              <a:highlight>
                <a:srgbClr val="FFFFFF"/>
              </a:highlight>
            </a:endParaRPr>
          </a:p>
          <a:p>
            <a:pPr marL="457200" lvl="0" indent="-393700" algn="l" rtl="0">
              <a:lnSpc>
                <a:spcPct val="150000"/>
              </a:lnSpc>
              <a:spcBef>
                <a:spcPts val="1000"/>
              </a:spcBef>
              <a:spcAft>
                <a:spcPts val="0"/>
              </a:spcAft>
              <a:buClr>
                <a:schemeClr val="dk1"/>
              </a:buClr>
              <a:buSzPts val="2600"/>
              <a:buAutoNum type="arabicPeriod"/>
            </a:pPr>
            <a:r>
              <a:rPr lang="en-US" sz="2600">
                <a:solidFill>
                  <a:schemeClr val="dk1"/>
                </a:solidFill>
                <a:highlight>
                  <a:srgbClr val="FFFFFF"/>
                </a:highlight>
              </a:rPr>
              <a:t>What is the break time between each pomodoro?</a:t>
            </a:r>
            <a:endParaRPr sz="2600">
              <a:solidFill>
                <a:schemeClr val="dk1"/>
              </a:solidFill>
              <a:highlight>
                <a:srgbClr val="FFFFFF"/>
              </a:highlight>
            </a:endParaRPr>
          </a:p>
          <a:p>
            <a:pPr marL="457200" lvl="0" indent="-393700" algn="l" rtl="0">
              <a:lnSpc>
                <a:spcPct val="150000"/>
              </a:lnSpc>
              <a:spcBef>
                <a:spcPts val="1000"/>
              </a:spcBef>
              <a:spcAft>
                <a:spcPts val="1000"/>
              </a:spcAft>
              <a:buClr>
                <a:schemeClr val="dk1"/>
              </a:buClr>
              <a:buSzPts val="2600"/>
              <a:buAutoNum type="arabicPeriod"/>
            </a:pPr>
            <a:r>
              <a:rPr lang="en-US" sz="2600">
                <a:solidFill>
                  <a:schemeClr val="dk1"/>
                </a:solidFill>
                <a:highlight>
                  <a:srgbClr val="FFFFFF"/>
                </a:highlight>
              </a:rPr>
              <a:t>After how many pomodoro should you take a longer break?  </a:t>
            </a:r>
            <a:endParaRPr sz="2600">
              <a:solidFill>
                <a:schemeClr val="dk1"/>
              </a:solidFill>
              <a:highlight>
                <a:srgbClr val="FFFFFF"/>
              </a:highlight>
            </a:endParaRPr>
          </a:p>
        </p:txBody>
      </p:sp>
      <p:pic>
        <p:nvPicPr>
          <p:cNvPr id="253" name="Google Shape;253;p28" descr="🤔 - thinking face emoji - What does the thinking face emoji mean?"/>
          <p:cNvPicPr preferRelativeResize="0"/>
          <p:nvPr/>
        </p:nvPicPr>
        <p:blipFill>
          <a:blip r:embed="rId3">
            <a:alphaModFix/>
          </a:blip>
          <a:stretch>
            <a:fillRect/>
          </a:stretch>
        </p:blipFill>
        <p:spPr>
          <a:xfrm>
            <a:off x="2301725" y="139775"/>
            <a:ext cx="538800" cy="538800"/>
          </a:xfrm>
          <a:prstGeom prst="rect">
            <a:avLst/>
          </a:prstGeom>
          <a:noFill/>
          <a:ln>
            <a:noFill/>
          </a:ln>
        </p:spPr>
      </p:pic>
      <p:pic>
        <p:nvPicPr>
          <p:cNvPr id="254" name="Google Shape;254;p28" descr="Precise 3 minute countdown, with visual indication of minutes and seconds." title="3 Minute Timer">
            <a:hlinkClick r:id="rId4"/>
          </p:cNvPr>
          <p:cNvPicPr preferRelativeResize="0"/>
          <p:nvPr/>
        </p:nvPicPr>
        <p:blipFill>
          <a:blip r:embed="rId5">
            <a:alphaModFix/>
          </a:blip>
          <a:stretch>
            <a:fillRect/>
          </a:stretch>
        </p:blipFill>
        <p:spPr>
          <a:xfrm>
            <a:off x="8680275" y="4026900"/>
            <a:ext cx="3396250" cy="25471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Google Shape;262;p29"/>
          <p:cNvSpPr txBox="1">
            <a:spLocks noGrp="1"/>
          </p:cNvSpPr>
          <p:nvPr>
            <p:ph type="title"/>
          </p:nvPr>
        </p:nvSpPr>
        <p:spPr>
          <a:xfrm>
            <a:off x="123125" y="521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Mini Quiz</a:t>
            </a:r>
            <a:endParaRPr b="1" u="sng">
              <a:solidFill>
                <a:srgbClr val="7030A0"/>
              </a:solidFill>
            </a:endParaRPr>
          </a:p>
        </p:txBody>
      </p:sp>
      <p:sp>
        <p:nvSpPr>
          <p:cNvPr id="263" name="Google Shape;263;p29"/>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64" name="Google Shape;264;p29"/>
          <p:cNvSpPr txBox="1"/>
          <p:nvPr/>
        </p:nvSpPr>
        <p:spPr>
          <a:xfrm>
            <a:off x="238350" y="984275"/>
            <a:ext cx="11504700" cy="39012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chemeClr val="dk1"/>
              </a:buClr>
              <a:buSzPts val="2400"/>
              <a:buAutoNum type="arabicPeriod"/>
            </a:pPr>
            <a:r>
              <a:rPr lang="en-US" sz="2400">
                <a:solidFill>
                  <a:schemeClr val="dk1"/>
                </a:solidFill>
                <a:highlight>
                  <a:schemeClr val="lt1"/>
                </a:highlight>
              </a:rPr>
              <a:t>Tomato in Italian?</a:t>
            </a:r>
            <a:endParaRPr sz="2400">
              <a:solidFill>
                <a:schemeClr val="dk1"/>
              </a:solidFill>
              <a:highlight>
                <a:schemeClr val="lt1"/>
              </a:highlight>
            </a:endParaRPr>
          </a:p>
          <a:p>
            <a:pPr marL="457200" lvl="0" indent="-381000" algn="l" rtl="0">
              <a:lnSpc>
                <a:spcPct val="115000"/>
              </a:lnSpc>
              <a:spcBef>
                <a:spcPts val="1000"/>
              </a:spcBef>
              <a:spcAft>
                <a:spcPts val="0"/>
              </a:spcAft>
              <a:buClr>
                <a:schemeClr val="dk1"/>
              </a:buClr>
              <a:buSzPts val="2400"/>
              <a:buAutoNum type="arabicPeriod"/>
            </a:pPr>
            <a:r>
              <a:rPr lang="en-US" sz="2400">
                <a:solidFill>
                  <a:schemeClr val="dk1"/>
                </a:solidFill>
                <a:highlight>
                  <a:schemeClr val="lt1"/>
                </a:highlight>
              </a:rPr>
              <a:t>A time management method to reduce procrastination and increase revision focus.</a:t>
            </a:r>
            <a:endParaRPr sz="2400">
              <a:solidFill>
                <a:schemeClr val="dk1"/>
              </a:solidFill>
              <a:highlight>
                <a:schemeClr val="lt1"/>
              </a:highlight>
            </a:endParaRPr>
          </a:p>
          <a:p>
            <a:pPr marL="0" lvl="0" indent="0" algn="l" rtl="0">
              <a:lnSpc>
                <a:spcPct val="115000"/>
              </a:lnSpc>
              <a:spcBef>
                <a:spcPts val="1600"/>
              </a:spcBef>
              <a:spcAft>
                <a:spcPts val="0"/>
              </a:spcAft>
              <a:buNone/>
            </a:pPr>
            <a:endParaRPr sz="100">
              <a:solidFill>
                <a:schemeClr val="dk1"/>
              </a:solidFill>
              <a:highlight>
                <a:schemeClr val="lt1"/>
              </a:highlight>
            </a:endParaRPr>
          </a:p>
          <a:p>
            <a:pPr marL="457200" lvl="0" indent="-381000" algn="l" rtl="0">
              <a:lnSpc>
                <a:spcPct val="150000"/>
              </a:lnSpc>
              <a:spcBef>
                <a:spcPts val="1600"/>
              </a:spcBef>
              <a:spcAft>
                <a:spcPts val="0"/>
              </a:spcAft>
              <a:buClr>
                <a:schemeClr val="dk1"/>
              </a:buClr>
              <a:buSzPts val="2400"/>
              <a:buAutoNum type="arabicPeriod"/>
            </a:pPr>
            <a:r>
              <a:rPr lang="en-US" sz="2400">
                <a:solidFill>
                  <a:schemeClr val="dk1"/>
                </a:solidFill>
                <a:highlight>
                  <a:schemeClr val="lt1"/>
                </a:highlight>
              </a:rPr>
              <a:t>25 minutes.</a:t>
            </a:r>
            <a:endParaRPr sz="2400">
              <a:solidFill>
                <a:schemeClr val="dk1"/>
              </a:solidFill>
              <a:highlight>
                <a:schemeClr val="lt1"/>
              </a:highlight>
            </a:endParaRPr>
          </a:p>
          <a:p>
            <a:pPr marL="457200" lvl="0" indent="-381000" algn="l" rtl="0">
              <a:lnSpc>
                <a:spcPct val="150000"/>
              </a:lnSpc>
              <a:spcBef>
                <a:spcPts val="1000"/>
              </a:spcBef>
              <a:spcAft>
                <a:spcPts val="0"/>
              </a:spcAft>
              <a:buClr>
                <a:schemeClr val="dk1"/>
              </a:buClr>
              <a:buSzPts val="2400"/>
              <a:buAutoNum type="arabicPeriod"/>
            </a:pPr>
            <a:r>
              <a:rPr lang="en-US" sz="2400">
                <a:solidFill>
                  <a:schemeClr val="dk1"/>
                </a:solidFill>
                <a:highlight>
                  <a:schemeClr val="lt1"/>
                </a:highlight>
              </a:rPr>
              <a:t>5 minutes.</a:t>
            </a:r>
            <a:endParaRPr sz="2400">
              <a:solidFill>
                <a:schemeClr val="dk1"/>
              </a:solidFill>
              <a:highlight>
                <a:schemeClr val="lt1"/>
              </a:highlight>
            </a:endParaRPr>
          </a:p>
          <a:p>
            <a:pPr marL="457200" lvl="0" indent="-374650" algn="l" rtl="0">
              <a:lnSpc>
                <a:spcPct val="150000"/>
              </a:lnSpc>
              <a:spcBef>
                <a:spcPts val="1000"/>
              </a:spcBef>
              <a:spcAft>
                <a:spcPts val="1000"/>
              </a:spcAft>
              <a:buClr>
                <a:schemeClr val="dk1"/>
              </a:buClr>
              <a:buSzPts val="2300"/>
              <a:buAutoNum type="arabicPeriod"/>
            </a:pPr>
            <a:r>
              <a:rPr lang="en-US" sz="2400">
                <a:solidFill>
                  <a:schemeClr val="dk1"/>
                </a:solidFill>
                <a:highlight>
                  <a:schemeClr val="lt1"/>
                </a:highlight>
              </a:rPr>
              <a:t>4.</a:t>
            </a:r>
            <a:r>
              <a:rPr lang="en-US" sz="2300">
                <a:solidFill>
                  <a:schemeClr val="dk1"/>
                </a:solidFill>
                <a:highlight>
                  <a:schemeClr val="lt1"/>
                </a:highlight>
              </a:rPr>
              <a:t> </a:t>
            </a:r>
            <a:endParaRPr sz="2300">
              <a:solidFill>
                <a:schemeClr val="dk1"/>
              </a:solidFill>
              <a:highlight>
                <a:srgbClr val="FFFFFF"/>
              </a:highlight>
            </a:endParaRPr>
          </a:p>
        </p:txBody>
      </p:sp>
      <p:pic>
        <p:nvPicPr>
          <p:cNvPr id="265" name="Google Shape;265;p29" descr="🤔 - thinking face emoji - What does the thinking face emoji mean?"/>
          <p:cNvPicPr preferRelativeResize="0"/>
          <p:nvPr/>
        </p:nvPicPr>
        <p:blipFill>
          <a:blip r:embed="rId3">
            <a:alphaModFix/>
          </a:blip>
          <a:stretch>
            <a:fillRect/>
          </a:stretch>
        </p:blipFill>
        <p:spPr>
          <a:xfrm>
            <a:off x="2301725" y="139775"/>
            <a:ext cx="538800" cy="538800"/>
          </a:xfrm>
          <a:prstGeom prst="rect">
            <a:avLst/>
          </a:prstGeom>
          <a:noFill/>
          <a:ln>
            <a:noFill/>
          </a:ln>
        </p:spPr>
      </p:pic>
      <p:pic>
        <p:nvPicPr>
          <p:cNvPr id="266" name="Google Shape;266;p29" descr="Man Thinking With Red Question Marks Stock Photo - Download Image Now -  iStock"/>
          <p:cNvPicPr preferRelativeResize="0"/>
          <p:nvPr/>
        </p:nvPicPr>
        <p:blipFill>
          <a:blip r:embed="rId4">
            <a:alphaModFix/>
          </a:blip>
          <a:stretch>
            <a:fillRect/>
          </a:stretch>
        </p:blipFill>
        <p:spPr>
          <a:xfrm>
            <a:off x="9476950" y="3776708"/>
            <a:ext cx="2715050" cy="2715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4" name="Google Shape;274;p30"/>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Revision Timetable - developing habits</a:t>
            </a:r>
            <a:endParaRPr b="1" u="sng">
              <a:solidFill>
                <a:srgbClr val="7030A0"/>
              </a:solidFill>
            </a:endParaRPr>
          </a:p>
        </p:txBody>
      </p:sp>
      <p:sp>
        <p:nvSpPr>
          <p:cNvPr id="275" name="Google Shape;275;p30"/>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76" name="Google Shape;276;p30"/>
          <p:cNvSpPr txBox="1"/>
          <p:nvPr/>
        </p:nvSpPr>
        <p:spPr>
          <a:xfrm>
            <a:off x="238350" y="713175"/>
            <a:ext cx="11504700" cy="355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a:solidFill>
                  <a:schemeClr val="dk1"/>
                </a:solidFill>
                <a:highlight>
                  <a:srgbClr val="FFFFFF"/>
                </a:highlight>
              </a:rPr>
              <a:t>A revision timetable helps you break down your revision into small achievable sessions alongside rest break and your social commitments. </a:t>
            </a:r>
            <a:endParaRPr sz="2300">
              <a:solidFill>
                <a:schemeClr val="dk1"/>
              </a:solidFill>
              <a:highlight>
                <a:srgbClr val="FFFFFF"/>
              </a:highlight>
            </a:endParaRPr>
          </a:p>
          <a:p>
            <a:pPr marL="0" lvl="0" indent="0" algn="l" rtl="0">
              <a:lnSpc>
                <a:spcPct val="115000"/>
              </a:lnSpc>
              <a:spcBef>
                <a:spcPts val="1600"/>
              </a:spcBef>
              <a:spcAft>
                <a:spcPts val="0"/>
              </a:spcAft>
              <a:buNone/>
            </a:pPr>
            <a:endParaRPr sz="900">
              <a:solidFill>
                <a:schemeClr val="dk1"/>
              </a:solidFill>
              <a:highlight>
                <a:srgbClr val="FFFFFF"/>
              </a:highlight>
            </a:endParaRPr>
          </a:p>
          <a:p>
            <a:pPr marL="0" lvl="0" indent="0" algn="l" rtl="0">
              <a:lnSpc>
                <a:spcPct val="115000"/>
              </a:lnSpc>
              <a:spcBef>
                <a:spcPts val="1600"/>
              </a:spcBef>
              <a:spcAft>
                <a:spcPts val="0"/>
              </a:spcAft>
              <a:buNone/>
            </a:pPr>
            <a:r>
              <a:rPr lang="en-US" sz="2300" i="1">
                <a:solidFill>
                  <a:schemeClr val="dk1"/>
                </a:solidFill>
                <a:highlight>
                  <a:srgbClr val="FFFFFF"/>
                </a:highlight>
              </a:rPr>
              <a:t>The power of tiny gains</a:t>
            </a:r>
            <a:r>
              <a:rPr lang="en-US" sz="2300">
                <a:solidFill>
                  <a:schemeClr val="dk1"/>
                </a:solidFill>
                <a:highlight>
                  <a:srgbClr val="FFFFFF"/>
                </a:highlight>
              </a:rPr>
              <a:t> - a 1% improvement everyday leads to being 37 times better after a year.</a:t>
            </a:r>
            <a:endParaRPr sz="2300">
              <a:solidFill>
                <a:schemeClr val="dk1"/>
              </a:solidFill>
              <a:highlight>
                <a:srgbClr val="FFFFFF"/>
              </a:highlight>
            </a:endParaRPr>
          </a:p>
          <a:p>
            <a:pPr marL="457200" lvl="0" indent="0" algn="l" rtl="0">
              <a:lnSpc>
                <a:spcPct val="115000"/>
              </a:lnSpc>
              <a:spcBef>
                <a:spcPts val="1600"/>
              </a:spcBef>
              <a:spcAft>
                <a:spcPts val="0"/>
              </a:spcAft>
              <a:buNone/>
            </a:pPr>
            <a:endParaRPr sz="2300">
              <a:solidFill>
                <a:schemeClr val="dk1"/>
              </a:solidFill>
              <a:highlight>
                <a:srgbClr val="FFFFFF"/>
              </a:highlight>
            </a:endParaRPr>
          </a:p>
          <a:p>
            <a:pPr marL="0" lvl="0" indent="0" algn="l" rtl="0">
              <a:lnSpc>
                <a:spcPct val="115000"/>
              </a:lnSpc>
              <a:spcBef>
                <a:spcPts val="1600"/>
              </a:spcBef>
              <a:spcAft>
                <a:spcPts val="1600"/>
              </a:spcAft>
              <a:buNone/>
            </a:pPr>
            <a:endParaRPr sz="2300">
              <a:solidFill>
                <a:schemeClr val="dk1"/>
              </a:solidFill>
              <a:highlight>
                <a:srgbClr val="FFFFFF"/>
              </a:highlight>
            </a:endParaRPr>
          </a:p>
        </p:txBody>
      </p:sp>
      <p:pic>
        <p:nvPicPr>
          <p:cNvPr id="277" name="Google Shape;277;p30"/>
          <p:cNvPicPr preferRelativeResize="0"/>
          <p:nvPr/>
        </p:nvPicPr>
        <p:blipFill>
          <a:blip r:embed="rId3">
            <a:alphaModFix/>
          </a:blip>
          <a:stretch>
            <a:fillRect/>
          </a:stretch>
        </p:blipFill>
        <p:spPr>
          <a:xfrm>
            <a:off x="4075600" y="2783325"/>
            <a:ext cx="4211376" cy="3734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31"/>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Revision Timetable - Developing Habits</a:t>
            </a:r>
            <a:endParaRPr b="1" u="sng">
              <a:solidFill>
                <a:srgbClr val="7030A0"/>
              </a:solidFill>
            </a:endParaRPr>
          </a:p>
        </p:txBody>
      </p:sp>
      <p:sp>
        <p:nvSpPr>
          <p:cNvPr id="286" name="Google Shape;286;p31"/>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87" name="Google Shape;287;p31"/>
          <p:cNvSpPr txBox="1"/>
          <p:nvPr/>
        </p:nvSpPr>
        <p:spPr>
          <a:xfrm>
            <a:off x="238350" y="713175"/>
            <a:ext cx="11504700" cy="6276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dirty="0">
                <a:solidFill>
                  <a:schemeClr val="dk1"/>
                </a:solidFill>
                <a:highlight>
                  <a:srgbClr val="FFFFFF"/>
                </a:highlight>
              </a:rPr>
              <a:t>Task: Produce a four week revision timetable using the pomodoro technique. </a:t>
            </a:r>
            <a:endParaRPr sz="2000" dirty="0">
              <a:solidFill>
                <a:schemeClr val="dk1"/>
              </a:solidFill>
              <a:highlight>
                <a:schemeClr val="lt1"/>
              </a:highlight>
            </a:endParaRPr>
          </a:p>
          <a:p>
            <a:pPr marL="457200" lvl="0" indent="-355600" algn="l" rtl="0">
              <a:lnSpc>
                <a:spcPct val="150000"/>
              </a:lnSpc>
              <a:spcBef>
                <a:spcPts val="1600"/>
              </a:spcBef>
              <a:spcAft>
                <a:spcPts val="0"/>
              </a:spcAft>
              <a:buClr>
                <a:schemeClr val="dk1"/>
              </a:buClr>
              <a:buSzPts val="2000"/>
              <a:buAutoNum type="arabicPeriod"/>
            </a:pPr>
            <a:r>
              <a:rPr lang="en-US" sz="2000" dirty="0">
                <a:solidFill>
                  <a:schemeClr val="dk1"/>
                </a:solidFill>
                <a:highlight>
                  <a:schemeClr val="lt1"/>
                </a:highlight>
              </a:rPr>
              <a:t>Enter your regular commitments such as sports training, clubs</a:t>
            </a:r>
            <a:endParaRPr sz="2000" dirty="0">
              <a:solidFill>
                <a:schemeClr val="dk1"/>
              </a:solidFill>
              <a:highlight>
                <a:schemeClr val="lt1"/>
              </a:highlight>
            </a:endParaRPr>
          </a:p>
          <a:p>
            <a:pPr marL="457200" lvl="0" indent="-355600" algn="l" rtl="0">
              <a:lnSpc>
                <a:spcPct val="150000"/>
              </a:lnSpc>
              <a:spcBef>
                <a:spcPts val="0"/>
              </a:spcBef>
              <a:spcAft>
                <a:spcPts val="0"/>
              </a:spcAft>
              <a:buClr>
                <a:schemeClr val="dk1"/>
              </a:buClr>
              <a:buSzPts val="2000"/>
              <a:buAutoNum type="arabicPeriod"/>
            </a:pPr>
            <a:r>
              <a:rPr lang="en-US" sz="2000" dirty="0">
                <a:solidFill>
                  <a:schemeClr val="dk1"/>
                </a:solidFill>
                <a:highlight>
                  <a:schemeClr val="lt1"/>
                </a:highlight>
              </a:rPr>
              <a:t>Allocate times for breaks, dinner, and relaxing/down time</a:t>
            </a:r>
            <a:endParaRPr sz="2000" dirty="0">
              <a:solidFill>
                <a:schemeClr val="dk1"/>
              </a:solidFill>
              <a:highlight>
                <a:schemeClr val="lt1"/>
              </a:highlight>
            </a:endParaRPr>
          </a:p>
          <a:p>
            <a:pPr marL="457200" lvl="0" indent="-355600" algn="l" rtl="0">
              <a:lnSpc>
                <a:spcPct val="150000"/>
              </a:lnSpc>
              <a:spcBef>
                <a:spcPts val="0"/>
              </a:spcBef>
              <a:spcAft>
                <a:spcPts val="0"/>
              </a:spcAft>
              <a:buClr>
                <a:schemeClr val="dk1"/>
              </a:buClr>
              <a:buSzPts val="2000"/>
              <a:buAutoNum type="arabicPeriod"/>
            </a:pPr>
            <a:r>
              <a:rPr lang="en-US" sz="2000" dirty="0">
                <a:solidFill>
                  <a:schemeClr val="dk1"/>
                </a:solidFill>
                <a:highlight>
                  <a:schemeClr val="lt1"/>
                </a:highlight>
              </a:rPr>
              <a:t>Decide which subjects to focus the most amount of you time on, generally your weakest subjects</a:t>
            </a:r>
            <a:endParaRPr sz="2000" dirty="0">
              <a:solidFill>
                <a:schemeClr val="dk1"/>
              </a:solidFill>
              <a:highlight>
                <a:schemeClr val="lt1"/>
              </a:highlight>
            </a:endParaRPr>
          </a:p>
          <a:p>
            <a:pPr marL="457200" lvl="0" indent="-355600" algn="l" rtl="0">
              <a:lnSpc>
                <a:spcPct val="150000"/>
              </a:lnSpc>
              <a:spcBef>
                <a:spcPts val="0"/>
              </a:spcBef>
              <a:spcAft>
                <a:spcPts val="0"/>
              </a:spcAft>
              <a:buClr>
                <a:schemeClr val="dk1"/>
              </a:buClr>
              <a:buSzPts val="2000"/>
              <a:buAutoNum type="arabicPeriod"/>
            </a:pPr>
            <a:r>
              <a:rPr lang="en-US" sz="2000" dirty="0">
                <a:solidFill>
                  <a:schemeClr val="dk1"/>
                </a:solidFill>
                <a:highlight>
                  <a:schemeClr val="lt1"/>
                </a:highlight>
              </a:rPr>
              <a:t>Add the subjects you need to revise working backwards from the exams</a:t>
            </a:r>
            <a:endParaRPr sz="2000" dirty="0">
              <a:solidFill>
                <a:schemeClr val="dk1"/>
              </a:solidFill>
              <a:highlight>
                <a:schemeClr val="lt1"/>
              </a:highlight>
            </a:endParaRPr>
          </a:p>
          <a:p>
            <a:pPr marL="457200" lvl="0" indent="-355600" algn="l" rtl="0">
              <a:lnSpc>
                <a:spcPct val="150000"/>
              </a:lnSpc>
              <a:spcBef>
                <a:spcPts val="0"/>
              </a:spcBef>
              <a:spcAft>
                <a:spcPts val="0"/>
              </a:spcAft>
              <a:buClr>
                <a:schemeClr val="dk1"/>
              </a:buClr>
              <a:buSzPts val="2000"/>
              <a:buAutoNum type="arabicPeriod"/>
            </a:pPr>
            <a:r>
              <a:rPr lang="en-US" sz="2000" dirty="0">
                <a:solidFill>
                  <a:schemeClr val="dk1"/>
                </a:solidFill>
                <a:highlight>
                  <a:schemeClr val="lt1"/>
                </a:highlight>
              </a:rPr>
              <a:t>Make the plan reasonable and achievable</a:t>
            </a:r>
            <a:endParaRPr sz="2000" dirty="0">
              <a:solidFill>
                <a:schemeClr val="dk1"/>
              </a:solidFill>
              <a:highlight>
                <a:schemeClr val="lt1"/>
              </a:highlight>
            </a:endParaRPr>
          </a:p>
          <a:p>
            <a:pPr marL="457200" lvl="0" indent="-355600" algn="l" rtl="0">
              <a:lnSpc>
                <a:spcPct val="150000"/>
              </a:lnSpc>
              <a:spcBef>
                <a:spcPts val="0"/>
              </a:spcBef>
              <a:spcAft>
                <a:spcPts val="0"/>
              </a:spcAft>
              <a:buClr>
                <a:schemeClr val="dk1"/>
              </a:buClr>
              <a:buSzPts val="2000"/>
              <a:buAutoNum type="arabicPeriod"/>
            </a:pPr>
            <a:r>
              <a:rPr lang="en-US" sz="2000" dirty="0">
                <a:solidFill>
                  <a:schemeClr val="dk1"/>
                </a:solidFill>
                <a:highlight>
                  <a:schemeClr val="lt1"/>
                </a:highlight>
              </a:rPr>
              <a:t>Stick to your plan and the pomodoro technique to break down you revision into effective </a:t>
            </a:r>
            <a:r>
              <a:rPr lang="en-US" sz="2000" dirty="0" err="1">
                <a:solidFill>
                  <a:schemeClr val="dk1"/>
                </a:solidFill>
                <a:highlight>
                  <a:schemeClr val="lt1"/>
                </a:highlight>
              </a:rPr>
              <a:t>focussed</a:t>
            </a:r>
            <a:r>
              <a:rPr lang="en-US" sz="2000" dirty="0">
                <a:solidFill>
                  <a:schemeClr val="dk1"/>
                </a:solidFill>
                <a:highlight>
                  <a:schemeClr val="lt1"/>
                </a:highlight>
              </a:rPr>
              <a:t> sessions. </a:t>
            </a:r>
            <a:endParaRPr sz="2000" dirty="0">
              <a:solidFill>
                <a:schemeClr val="dk1"/>
              </a:solidFill>
              <a:highlight>
                <a:schemeClr val="lt1"/>
              </a:highlight>
            </a:endParaRPr>
          </a:p>
          <a:p>
            <a:pPr marL="457200" lvl="0" indent="-355600" algn="l" rtl="0">
              <a:lnSpc>
                <a:spcPct val="150000"/>
              </a:lnSpc>
              <a:spcBef>
                <a:spcPts val="0"/>
              </a:spcBef>
              <a:spcAft>
                <a:spcPts val="0"/>
              </a:spcAft>
              <a:buClr>
                <a:schemeClr val="dk1"/>
              </a:buClr>
              <a:buSzPts val="2000"/>
              <a:buAutoNum type="arabicPeriod"/>
            </a:pPr>
            <a:r>
              <a:rPr lang="en-US" sz="2000" dirty="0">
                <a:solidFill>
                  <a:schemeClr val="dk1"/>
                </a:solidFill>
                <a:highlight>
                  <a:schemeClr val="lt1"/>
                </a:highlight>
              </a:rPr>
              <a:t>Tick off when you have completed a session - measure success in progress!!!</a:t>
            </a:r>
            <a:endParaRPr sz="2000" dirty="0">
              <a:solidFill>
                <a:schemeClr val="dk1"/>
              </a:solidFill>
              <a:highlight>
                <a:schemeClr val="lt1"/>
              </a:highlight>
            </a:endParaRPr>
          </a:p>
          <a:p>
            <a:pPr marL="0" lvl="0" indent="0" algn="l" rtl="0">
              <a:lnSpc>
                <a:spcPct val="100000"/>
              </a:lnSpc>
              <a:spcBef>
                <a:spcPts val="1600"/>
              </a:spcBef>
              <a:spcAft>
                <a:spcPts val="0"/>
              </a:spcAft>
              <a:buNone/>
            </a:pPr>
            <a:endParaRPr sz="2300" dirty="0">
              <a:solidFill>
                <a:schemeClr val="dk1"/>
              </a:solidFill>
              <a:highlight>
                <a:schemeClr val="lt1"/>
              </a:highlight>
            </a:endParaRPr>
          </a:p>
          <a:p>
            <a:pPr marL="457200" lvl="0" indent="0" algn="l" rtl="0">
              <a:lnSpc>
                <a:spcPct val="115000"/>
              </a:lnSpc>
              <a:spcBef>
                <a:spcPts val="1600"/>
              </a:spcBef>
              <a:spcAft>
                <a:spcPts val="0"/>
              </a:spcAft>
              <a:buNone/>
            </a:pPr>
            <a:endParaRPr sz="2300" dirty="0">
              <a:solidFill>
                <a:schemeClr val="dk1"/>
              </a:solidFill>
              <a:highlight>
                <a:srgbClr val="FFFFFF"/>
              </a:highlight>
            </a:endParaRPr>
          </a:p>
          <a:p>
            <a:pPr marL="0" lvl="0" indent="0" algn="l" rtl="0">
              <a:lnSpc>
                <a:spcPct val="115000"/>
              </a:lnSpc>
              <a:spcBef>
                <a:spcPts val="1600"/>
              </a:spcBef>
              <a:spcAft>
                <a:spcPts val="1600"/>
              </a:spcAft>
              <a:buNone/>
            </a:pPr>
            <a:endParaRPr sz="2300" dirty="0">
              <a:solidFill>
                <a:schemeClr val="dk1"/>
              </a:solidFill>
              <a:highlight>
                <a:srgbClr val="FFFFFF"/>
              </a:highlight>
            </a:endParaRPr>
          </a:p>
        </p:txBody>
      </p:sp>
      <p:pic>
        <p:nvPicPr>
          <p:cNvPr id="288" name="Google Shape;288;p31" descr="Pomodoro Technique 25 min work, 5 min break. &#10;4 x 25 min = 2h &#10;&#10;Effective Learning Technique &#10;&#10;Introduction: &#10;The timer is divided into two parts. the first one is 25 minutes long. Here you have to work, after that you will get a 5 minutes break. This technique will help you to study more effective.&#10;&#10;&#10;Timecode: &#10;00:00:00 1 Round Exercise&#10;00:25:00 Break&#10;00:30:00  2 Round Exercise&#10;00:55:00 Break&#10;01:00:00 3 Round Exercise&#10;01:25:00  Break&#10;01:30:00  4 Round Exercise&#10;01:55:00  Break&#10;02:00:00  End" title="Pomodoro Technique 4 x 25 min - Study Timer 2 h">
            <a:hlinkClick r:id="rId3"/>
          </p:cNvPr>
          <p:cNvPicPr preferRelativeResize="0"/>
          <p:nvPr/>
        </p:nvPicPr>
        <p:blipFill>
          <a:blip r:embed="rId4">
            <a:alphaModFix/>
          </a:blip>
          <a:stretch>
            <a:fillRect/>
          </a:stretch>
        </p:blipFill>
        <p:spPr>
          <a:xfrm>
            <a:off x="9677700" y="4765275"/>
            <a:ext cx="2320325" cy="1740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0" end="0"/>
                                            </p:txEl>
                                          </p:spTgt>
                                        </p:tgtEl>
                                        <p:attrNameLst>
                                          <p:attrName>style.visibility</p:attrName>
                                        </p:attrNameLst>
                                      </p:cBhvr>
                                      <p:to>
                                        <p:strVal val="visible"/>
                                      </p:to>
                                    </p:set>
                                    <p:animEffect transition="in" filter="fade">
                                      <p:cBhvr>
                                        <p:cTn id="12" dur="1000"/>
                                        <p:tgtEl>
                                          <p:spTgt spid="2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1" end="1"/>
                                            </p:txEl>
                                          </p:spTgt>
                                        </p:tgtEl>
                                        <p:attrNameLst>
                                          <p:attrName>style.visibility</p:attrName>
                                        </p:attrNameLst>
                                      </p:cBhvr>
                                      <p:to>
                                        <p:strVal val="visible"/>
                                      </p:to>
                                    </p:set>
                                    <p:animEffect transition="in" filter="fade">
                                      <p:cBhvr>
                                        <p:cTn id="17" dur="1000"/>
                                        <p:tgtEl>
                                          <p:spTgt spid="2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2" end="2"/>
                                            </p:txEl>
                                          </p:spTgt>
                                        </p:tgtEl>
                                        <p:attrNameLst>
                                          <p:attrName>style.visibility</p:attrName>
                                        </p:attrNameLst>
                                      </p:cBhvr>
                                      <p:to>
                                        <p:strVal val="visible"/>
                                      </p:to>
                                    </p:set>
                                    <p:animEffect transition="in" filter="fade">
                                      <p:cBhvr>
                                        <p:cTn id="22" dur="1000"/>
                                        <p:tgtEl>
                                          <p:spTgt spid="2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
                                            <p:txEl>
                                              <p:pRg st="3" end="3"/>
                                            </p:txEl>
                                          </p:spTgt>
                                        </p:tgtEl>
                                        <p:attrNameLst>
                                          <p:attrName>style.visibility</p:attrName>
                                        </p:attrNameLst>
                                      </p:cBhvr>
                                      <p:to>
                                        <p:strVal val="visible"/>
                                      </p:to>
                                    </p:set>
                                    <p:animEffect transition="in" filter="fade">
                                      <p:cBhvr>
                                        <p:cTn id="27" dur="1000"/>
                                        <p:tgtEl>
                                          <p:spTgt spid="2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7">
                                            <p:txEl>
                                              <p:pRg st="4" end="4"/>
                                            </p:txEl>
                                          </p:spTgt>
                                        </p:tgtEl>
                                        <p:attrNameLst>
                                          <p:attrName>style.visibility</p:attrName>
                                        </p:attrNameLst>
                                      </p:cBhvr>
                                      <p:to>
                                        <p:strVal val="visible"/>
                                      </p:to>
                                    </p:set>
                                    <p:animEffect transition="in" filter="fade">
                                      <p:cBhvr>
                                        <p:cTn id="32" dur="1000"/>
                                        <p:tgtEl>
                                          <p:spTgt spid="2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7">
                                            <p:txEl>
                                              <p:pRg st="5" end="5"/>
                                            </p:txEl>
                                          </p:spTgt>
                                        </p:tgtEl>
                                        <p:attrNameLst>
                                          <p:attrName>style.visibility</p:attrName>
                                        </p:attrNameLst>
                                      </p:cBhvr>
                                      <p:to>
                                        <p:strVal val="visible"/>
                                      </p:to>
                                    </p:set>
                                    <p:animEffect transition="in" filter="fade">
                                      <p:cBhvr>
                                        <p:cTn id="37" dur="1000"/>
                                        <p:tgtEl>
                                          <p:spTgt spid="2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7">
                                            <p:txEl>
                                              <p:pRg st="6" end="6"/>
                                            </p:txEl>
                                          </p:spTgt>
                                        </p:tgtEl>
                                        <p:attrNameLst>
                                          <p:attrName>style.visibility</p:attrName>
                                        </p:attrNameLst>
                                      </p:cBhvr>
                                      <p:to>
                                        <p:strVal val="visible"/>
                                      </p:to>
                                    </p:set>
                                    <p:animEffect transition="in" filter="fade">
                                      <p:cBhvr>
                                        <p:cTn id="42" dur="1000"/>
                                        <p:tgtEl>
                                          <p:spTgt spid="2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7">
                                            <p:txEl>
                                              <p:pRg st="7" end="7"/>
                                            </p:txEl>
                                          </p:spTgt>
                                        </p:tgtEl>
                                        <p:attrNameLst>
                                          <p:attrName>style.visibility</p:attrName>
                                        </p:attrNameLst>
                                      </p:cBhvr>
                                      <p:to>
                                        <p:strVal val="visible"/>
                                      </p:to>
                                    </p:set>
                                    <p:animEffect transition="in" filter="fade">
                                      <p:cBhvr>
                                        <p:cTn id="47" dur="1000"/>
                                        <p:tgtEl>
                                          <p:spTgt spid="28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7">
                                            <p:txEl>
                                              <p:pRg st="8" end="8"/>
                                            </p:txEl>
                                          </p:spTgt>
                                        </p:tgtEl>
                                        <p:attrNameLst>
                                          <p:attrName>style.visibility</p:attrName>
                                        </p:attrNameLst>
                                      </p:cBhvr>
                                      <p:to>
                                        <p:strVal val="visible"/>
                                      </p:to>
                                    </p:set>
                                    <p:animEffect transition="in" filter="fade">
                                      <p:cBhvr>
                                        <p:cTn id="52" dur="1000"/>
                                        <p:tgtEl>
                                          <p:spTgt spid="28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7">
                                            <p:txEl>
                                              <p:pRg st="9" end="9"/>
                                            </p:txEl>
                                          </p:spTgt>
                                        </p:tgtEl>
                                        <p:attrNameLst>
                                          <p:attrName>style.visibility</p:attrName>
                                        </p:attrNameLst>
                                      </p:cBhvr>
                                      <p:to>
                                        <p:strVal val="visible"/>
                                      </p:to>
                                    </p:set>
                                    <p:animEffect transition="in" filter="fade">
                                      <p:cBhvr>
                                        <p:cTn id="57" dur="1000"/>
                                        <p:tgtEl>
                                          <p:spTgt spid="28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7">
                                            <p:txEl>
                                              <p:pRg st="10" end="10"/>
                                            </p:txEl>
                                          </p:spTgt>
                                        </p:tgtEl>
                                        <p:attrNameLst>
                                          <p:attrName>style.visibility</p:attrName>
                                        </p:attrNameLst>
                                      </p:cBhvr>
                                      <p:to>
                                        <p:strVal val="visible"/>
                                      </p:to>
                                    </p:set>
                                    <p:animEffect transition="in" filter="fade">
                                      <p:cBhvr>
                                        <p:cTn id="62" dur="1000"/>
                                        <p:tgtEl>
                                          <p:spTgt spid="2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8500" y="-9477"/>
            <a:ext cx="10972800" cy="941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Calibri"/>
              <a:buNone/>
            </a:pPr>
            <a:r>
              <a:rPr lang="en-US" sz="3100" b="1" u="sng">
                <a:solidFill>
                  <a:srgbClr val="7030A0"/>
                </a:solidFill>
              </a:rPr>
              <a:t>Exam Information (4:51 mins)</a:t>
            </a:r>
            <a:endParaRPr sz="3100">
              <a:solidFill>
                <a:srgbClr val="7030A0"/>
              </a:solidFill>
            </a:endParaRPr>
          </a:p>
        </p:txBody>
      </p:sp>
      <p:sp>
        <p:nvSpPr>
          <p:cNvPr id="95" name="Google Shape;95;p14"/>
          <p:cNvSpPr txBox="1">
            <a:spLocks noGrp="1"/>
          </p:cNvSpPr>
          <p:nvPr>
            <p:ph type="body" idx="1"/>
          </p:nvPr>
        </p:nvSpPr>
        <p:spPr>
          <a:xfrm>
            <a:off x="460375" y="740525"/>
            <a:ext cx="10972800" cy="5938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3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300" u="sng">
              <a:solidFill>
                <a:srgbClr val="1155CC"/>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300">
              <a:solidFill>
                <a:srgbClr val="222222"/>
              </a:solidFill>
              <a:highlight>
                <a:srgbClr val="FFFFFF"/>
              </a:highlight>
              <a:latin typeface="Arial"/>
              <a:ea typeface="Arial"/>
              <a:cs typeface="Arial"/>
              <a:sym typeface="Arial"/>
            </a:endParaRPr>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2960"/>
          </a:p>
          <a:p>
            <a:pPr marL="0" lvl="0" indent="0" algn="l" rtl="0">
              <a:lnSpc>
                <a:spcPct val="115000"/>
              </a:lnSpc>
              <a:spcBef>
                <a:spcPts val="360"/>
              </a:spcBef>
              <a:spcAft>
                <a:spcPts val="0"/>
              </a:spcAft>
              <a:buNone/>
            </a:pPr>
            <a:endParaRPr sz="1660"/>
          </a:p>
          <a:p>
            <a:pPr marL="0" lvl="0" indent="0" algn="l" rtl="0">
              <a:lnSpc>
                <a:spcPct val="115000"/>
              </a:lnSpc>
              <a:spcBef>
                <a:spcPts val="360"/>
              </a:spcBef>
              <a:spcAft>
                <a:spcPts val="0"/>
              </a:spcAft>
              <a:buNone/>
            </a:pPr>
            <a:endParaRPr sz="1660"/>
          </a:p>
          <a:p>
            <a:pPr marL="0" lvl="0" indent="0" algn="l" rtl="0">
              <a:lnSpc>
                <a:spcPct val="115000"/>
              </a:lnSpc>
              <a:spcBef>
                <a:spcPts val="360"/>
              </a:spcBef>
              <a:spcAft>
                <a:spcPts val="0"/>
              </a:spcAft>
              <a:buNone/>
            </a:pPr>
            <a:endParaRPr sz="1660"/>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https://youtu.be/VSu9cKXIwHk</a:t>
            </a:r>
            <a:endParaRPr sz="1660"/>
          </a:p>
        </p:txBody>
      </p:sp>
      <p:sp>
        <p:nvSpPr>
          <p:cNvPr id="96" name="Google Shape;96;p14" descr="Image result for pen pencil icon"/>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14" title="Instructions for candidates 2021/2022">
            <a:hlinkClick r:id="rId4"/>
          </p:cNvPr>
          <p:cNvPicPr preferRelativeResize="0"/>
          <p:nvPr/>
        </p:nvPicPr>
        <p:blipFill>
          <a:blip r:embed="rId5">
            <a:alphaModFix/>
          </a:blip>
          <a:stretch>
            <a:fillRect/>
          </a:stretch>
        </p:blipFill>
        <p:spPr>
          <a:xfrm>
            <a:off x="2566924" y="791249"/>
            <a:ext cx="7530526" cy="564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Revision Timetable - developing habits</a:t>
            </a:r>
            <a:endParaRPr b="1" u="sng">
              <a:solidFill>
                <a:srgbClr val="7030A0"/>
              </a:solidFill>
            </a:endParaRPr>
          </a:p>
        </p:txBody>
      </p:sp>
      <p:sp>
        <p:nvSpPr>
          <p:cNvPr id="297" name="Google Shape;297;p32"/>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298" name="Google Shape;298;p32"/>
          <p:cNvSpPr txBox="1"/>
          <p:nvPr/>
        </p:nvSpPr>
        <p:spPr>
          <a:xfrm>
            <a:off x="238350" y="713175"/>
            <a:ext cx="11504700" cy="2446500"/>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0"/>
              </a:spcBef>
              <a:spcAft>
                <a:spcPts val="0"/>
              </a:spcAft>
              <a:buNone/>
            </a:pPr>
            <a:endParaRPr sz="2300">
              <a:solidFill>
                <a:schemeClr val="dk1"/>
              </a:solidFill>
              <a:highlight>
                <a:schemeClr val="lt1"/>
              </a:highlight>
            </a:endParaRPr>
          </a:p>
          <a:p>
            <a:pPr marL="0" lvl="0" indent="0" algn="l" rtl="0">
              <a:lnSpc>
                <a:spcPct val="100000"/>
              </a:lnSpc>
              <a:spcBef>
                <a:spcPts val="1600"/>
              </a:spcBef>
              <a:spcAft>
                <a:spcPts val="0"/>
              </a:spcAft>
              <a:buNone/>
            </a:pPr>
            <a:endParaRPr sz="2300">
              <a:solidFill>
                <a:schemeClr val="dk1"/>
              </a:solidFill>
              <a:highlight>
                <a:schemeClr val="lt1"/>
              </a:highlight>
            </a:endParaRPr>
          </a:p>
          <a:p>
            <a:pPr marL="457200" lvl="0" indent="0" algn="l" rtl="0">
              <a:lnSpc>
                <a:spcPct val="115000"/>
              </a:lnSpc>
              <a:spcBef>
                <a:spcPts val="1600"/>
              </a:spcBef>
              <a:spcAft>
                <a:spcPts val="0"/>
              </a:spcAft>
              <a:buNone/>
            </a:pPr>
            <a:endParaRPr sz="2300">
              <a:solidFill>
                <a:schemeClr val="dk1"/>
              </a:solidFill>
              <a:highlight>
                <a:srgbClr val="FFFFFF"/>
              </a:highlight>
            </a:endParaRPr>
          </a:p>
          <a:p>
            <a:pPr marL="0" lvl="0" indent="0" algn="l" rtl="0">
              <a:lnSpc>
                <a:spcPct val="115000"/>
              </a:lnSpc>
              <a:spcBef>
                <a:spcPts val="1600"/>
              </a:spcBef>
              <a:spcAft>
                <a:spcPts val="1600"/>
              </a:spcAft>
              <a:buNone/>
            </a:pPr>
            <a:endParaRPr sz="2300">
              <a:solidFill>
                <a:schemeClr val="dk1"/>
              </a:solidFill>
              <a:highlight>
                <a:srgbClr val="FFFFFF"/>
              </a:highlight>
            </a:endParaRPr>
          </a:p>
        </p:txBody>
      </p:sp>
      <p:pic>
        <p:nvPicPr>
          <p:cNvPr id="299" name="Google Shape;299;p32" descr="10 Gcse revision timetable ideas | revision timetable, school study tips,  gcse revision timetable"/>
          <p:cNvPicPr preferRelativeResize="0"/>
          <p:nvPr/>
        </p:nvPicPr>
        <p:blipFill>
          <a:blip r:embed="rId3">
            <a:alphaModFix/>
          </a:blip>
          <a:stretch>
            <a:fillRect/>
          </a:stretch>
        </p:blipFill>
        <p:spPr>
          <a:xfrm>
            <a:off x="2179475" y="984275"/>
            <a:ext cx="7128295" cy="53462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33"/>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307" name="Google Shape;307;p33"/>
          <p:cNvSpPr txBox="1"/>
          <p:nvPr/>
        </p:nvSpPr>
        <p:spPr>
          <a:xfrm>
            <a:off x="238350" y="713175"/>
            <a:ext cx="11504700" cy="2446500"/>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0"/>
              </a:spcBef>
              <a:spcAft>
                <a:spcPts val="0"/>
              </a:spcAft>
              <a:buNone/>
            </a:pPr>
            <a:endParaRPr sz="2300">
              <a:solidFill>
                <a:schemeClr val="dk1"/>
              </a:solidFill>
              <a:highlight>
                <a:schemeClr val="lt1"/>
              </a:highlight>
            </a:endParaRPr>
          </a:p>
          <a:p>
            <a:pPr marL="0" lvl="0" indent="0" algn="l" rtl="0">
              <a:lnSpc>
                <a:spcPct val="100000"/>
              </a:lnSpc>
              <a:spcBef>
                <a:spcPts val="1600"/>
              </a:spcBef>
              <a:spcAft>
                <a:spcPts val="0"/>
              </a:spcAft>
              <a:buNone/>
            </a:pPr>
            <a:endParaRPr sz="2300">
              <a:solidFill>
                <a:schemeClr val="dk1"/>
              </a:solidFill>
              <a:highlight>
                <a:schemeClr val="lt1"/>
              </a:highlight>
            </a:endParaRPr>
          </a:p>
          <a:p>
            <a:pPr marL="457200" lvl="0" indent="0" algn="l" rtl="0">
              <a:lnSpc>
                <a:spcPct val="115000"/>
              </a:lnSpc>
              <a:spcBef>
                <a:spcPts val="1600"/>
              </a:spcBef>
              <a:spcAft>
                <a:spcPts val="0"/>
              </a:spcAft>
              <a:buNone/>
            </a:pPr>
            <a:endParaRPr sz="2300">
              <a:solidFill>
                <a:schemeClr val="dk1"/>
              </a:solidFill>
              <a:highlight>
                <a:srgbClr val="FFFFFF"/>
              </a:highlight>
            </a:endParaRPr>
          </a:p>
          <a:p>
            <a:pPr marL="0" lvl="0" indent="0" algn="l" rtl="0">
              <a:lnSpc>
                <a:spcPct val="115000"/>
              </a:lnSpc>
              <a:spcBef>
                <a:spcPts val="1600"/>
              </a:spcBef>
              <a:spcAft>
                <a:spcPts val="1600"/>
              </a:spcAft>
              <a:buNone/>
            </a:pPr>
            <a:endParaRPr sz="2300">
              <a:solidFill>
                <a:schemeClr val="dk1"/>
              </a:solidFill>
              <a:highlight>
                <a:srgbClr val="FFFFFF"/>
              </a:highlight>
            </a:endParaRPr>
          </a:p>
        </p:txBody>
      </p:sp>
      <p:pic>
        <p:nvPicPr>
          <p:cNvPr id="308" name="Google Shape;308;p33"/>
          <p:cNvPicPr preferRelativeResize="0"/>
          <p:nvPr/>
        </p:nvPicPr>
        <p:blipFill>
          <a:blip r:embed="rId3">
            <a:alphaModFix/>
          </a:blip>
          <a:stretch>
            <a:fillRect/>
          </a:stretch>
        </p:blipFill>
        <p:spPr>
          <a:xfrm>
            <a:off x="701375" y="73150"/>
            <a:ext cx="10317201" cy="6418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6" name="Google Shape;316;p34" descr="A picture containing text, businesscard, document&#10;&#10;Description automatically generated"/>
          <p:cNvPicPr preferRelativeResize="0"/>
          <p:nvPr/>
        </p:nvPicPr>
        <p:blipFill rotWithShape="1">
          <a:blip r:embed="rId3">
            <a:alphaModFix/>
          </a:blip>
          <a:srcRect/>
          <a:stretch/>
        </p:blipFill>
        <p:spPr>
          <a:xfrm>
            <a:off x="1571710" y="139763"/>
            <a:ext cx="9048581" cy="6426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4" name="Google Shape;324;p35" descr="Flash cards can help you learn and memorize information quickly, and they're one of the most powerful tools you can use when it comes time to study for exams.&#10;&#10;Today, we'll look at 8 techniques for both making and studying your flash cards more effectively.&#10;&#10;My book &quot;10 Steps to Earning Awesome Grades&quot; is completely free, so check it out if you're interested in improving your grades!&#10;&#10;http://collegeinfogeek.com/get-better-grades/&#10;&#10;Companion article for this video:&#10;&#10;http://collegeinfogeek.com/flash-card-study-tips/&#10;&#10;----------&#10;&#10;Videos you might want to watch next:&#10;&#10;8 Advanced Study Tips: https://www.youtube.com/watch?v=5ad6grll-ak&amp;index=1&amp;list=PLx65qkgCWNJIBzsXii5b6hze09et4cu5n&#10;&#10;How to Study and Do Homework in a Time Crunch: https://www.youtube.com/watch?v=ib98J80AUNs&amp;index=4&amp;list=PLx65qkgCWNJIBzsXii5b6hze09et4cu5n&#10;&#10;----------&#10;&#10;If you want to get even more strategies and tips on becoming a more productive, successful student, subscribe to my channel right here:&#10;&#10;http://buff.ly/1vQP5ar&#10;&#10;Twitter ➔ https://twitter.com/tomfrankly&#10;Instagram ➔ https://instagram.com/tomfrankly&#10;&#10;~ created by Thomas Frank&#10;&#10;Music: &#10;&#10;Welcome to HorrorLand -  Kevin MacLeod (incompetech.com)&#10;Nola - Broke for Free (http://brokeforfree.com/)&#10;&#10;Licensed under Creative Commons: By Attribution 3.0 License - http://creativecommons.org/licenses/by/3.0/" title="How to Study Effectively with Flash Cards - College Info Geek">
            <a:hlinkClick r:id="rId3"/>
          </p:cNvPr>
          <p:cNvPicPr preferRelativeResize="0"/>
          <p:nvPr/>
        </p:nvPicPr>
        <p:blipFill>
          <a:blip r:embed="rId4">
            <a:alphaModFix/>
          </a:blip>
          <a:stretch>
            <a:fillRect/>
          </a:stretch>
        </p:blipFill>
        <p:spPr>
          <a:xfrm>
            <a:off x="2499050" y="709163"/>
            <a:ext cx="6472000" cy="4854000"/>
          </a:xfrm>
          <a:prstGeom prst="rect">
            <a:avLst/>
          </a:prstGeom>
          <a:noFill/>
          <a:ln>
            <a:noFill/>
          </a:ln>
        </p:spPr>
      </p:pic>
      <p:sp>
        <p:nvSpPr>
          <p:cNvPr id="325" name="Google Shape;325;p35"/>
          <p:cNvSpPr txBox="1"/>
          <p:nvPr/>
        </p:nvSpPr>
        <p:spPr>
          <a:xfrm>
            <a:off x="2558425" y="5665325"/>
            <a:ext cx="548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Watch from the start up until 5:53 minutes </a:t>
            </a:r>
            <a:endParaRPr>
              <a:latin typeface="Calibri"/>
              <a:ea typeface="Calibri"/>
              <a:cs typeface="Calibri"/>
              <a:sym typeface="Calibri"/>
            </a:endParaRPr>
          </a:p>
        </p:txBody>
      </p:sp>
      <p:sp>
        <p:nvSpPr>
          <p:cNvPr id="326" name="Google Shape;326;p35"/>
          <p:cNvSpPr txBox="1"/>
          <p:nvPr/>
        </p:nvSpPr>
        <p:spPr>
          <a:xfrm>
            <a:off x="717725" y="139775"/>
            <a:ext cx="9881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u="sng"/>
              <a:t>How to Use Flashcards Effectively</a:t>
            </a:r>
            <a:endParaRPr sz="2500"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4" name="Google Shape;334;p36"/>
          <p:cNvPicPr preferRelativeResize="0"/>
          <p:nvPr/>
        </p:nvPicPr>
        <p:blipFill rotWithShape="1">
          <a:blip r:embed="rId3">
            <a:alphaModFix/>
          </a:blip>
          <a:srcRect/>
          <a:stretch/>
        </p:blipFill>
        <p:spPr>
          <a:xfrm>
            <a:off x="5649467" y="1911095"/>
            <a:ext cx="5942076" cy="3614420"/>
          </a:xfrm>
          <a:prstGeom prst="rect">
            <a:avLst/>
          </a:prstGeom>
          <a:noFill/>
          <a:ln>
            <a:noFill/>
          </a:ln>
        </p:spPr>
      </p:pic>
      <p:sp>
        <p:nvSpPr>
          <p:cNvPr id="335" name="Google Shape;335;p36"/>
          <p:cNvSpPr txBox="1"/>
          <p:nvPr/>
        </p:nvSpPr>
        <p:spPr>
          <a:xfrm>
            <a:off x="314793" y="1278198"/>
            <a:ext cx="4811843"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Arial"/>
                <a:ea typeface="Arial"/>
                <a:cs typeface="Arial"/>
                <a:sym typeface="Arial"/>
              </a:rPr>
              <a:t>Using Flashcards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Using flashcards is a repetition strategy</a:t>
            </a:r>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They are a simple ‘cue’ on the front and an answer on the back</a:t>
            </a:r>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Flashcards engage ‘active recall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Google Shape;340;p37"/>
          <p:cNvGrpSpPr/>
          <p:nvPr/>
        </p:nvGrpSpPr>
        <p:grpSpPr>
          <a:xfrm>
            <a:off x="0" y="0"/>
            <a:ext cx="12192000" cy="6858000"/>
            <a:chOff x="0" y="0"/>
            <a:chExt cx="19200" cy="9728"/>
          </a:xfrm>
        </p:grpSpPr>
        <p:pic>
          <p:nvPicPr>
            <p:cNvPr id="341" name="Google Shape;341;p37"/>
            <p:cNvPicPr preferRelativeResize="0"/>
            <p:nvPr/>
          </p:nvPicPr>
          <p:blipFill rotWithShape="1">
            <a:blip r:embed="rId3">
              <a:alphaModFix/>
            </a:blip>
            <a:srcRect/>
            <a:stretch/>
          </p:blipFill>
          <p:spPr>
            <a:xfrm>
              <a:off x="7139" y="0"/>
              <a:ext cx="12061" cy="9511"/>
            </a:xfrm>
            <a:prstGeom prst="rect">
              <a:avLst/>
            </a:prstGeom>
            <a:noFill/>
            <a:ln>
              <a:noFill/>
            </a:ln>
          </p:spPr>
        </p:pic>
        <p:sp>
          <p:nvSpPr>
            <p:cNvPr id="342" name="Google Shape;342;p37"/>
            <p:cNvSpPr/>
            <p:nvPr/>
          </p:nvSpPr>
          <p:spPr>
            <a:xfrm>
              <a:off x="0" y="0"/>
              <a:ext cx="11423" cy="9528"/>
            </a:xfrm>
            <a:custGeom>
              <a:avLst/>
              <a:gdLst/>
              <a:ahLst/>
              <a:cxnLst/>
              <a:rect l="l" t="t" r="r" b="b"/>
              <a:pathLst>
                <a:path w="11423" h="9528" extrusionOk="0">
                  <a:moveTo>
                    <a:pt x="11423" y="0"/>
                  </a:moveTo>
                  <a:lnTo>
                    <a:pt x="0" y="0"/>
                  </a:lnTo>
                  <a:lnTo>
                    <a:pt x="0" y="9528"/>
                  </a:lnTo>
                  <a:lnTo>
                    <a:pt x="9041" y="9528"/>
                  </a:lnTo>
                  <a:lnTo>
                    <a:pt x="11423" y="0"/>
                  </a:lnTo>
                  <a:close/>
                </a:path>
              </a:pathLst>
            </a:custGeom>
            <a:solidFill>
              <a:srgbClr val="88DFB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37"/>
            <p:cNvSpPr/>
            <p:nvPr/>
          </p:nvSpPr>
          <p:spPr>
            <a:xfrm>
              <a:off x="0" y="0"/>
              <a:ext cx="11423" cy="9528"/>
            </a:xfrm>
            <a:custGeom>
              <a:avLst/>
              <a:gdLst/>
              <a:ahLst/>
              <a:cxnLst/>
              <a:rect l="l" t="t" r="r" b="b"/>
              <a:pathLst>
                <a:path w="11423" h="9528" extrusionOk="0">
                  <a:moveTo>
                    <a:pt x="11423" y="0"/>
                  </a:moveTo>
                  <a:lnTo>
                    <a:pt x="9041" y="9528"/>
                  </a:lnTo>
                  <a:lnTo>
                    <a:pt x="0" y="9528"/>
                  </a:lnTo>
                </a:path>
              </a:pathLst>
            </a:custGeom>
            <a:noFill/>
            <a:ln w="12700" cap="flat" cmpd="sng">
              <a:solidFill>
                <a:srgbClr val="2E528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37"/>
            <p:cNvSpPr/>
            <p:nvPr/>
          </p:nvSpPr>
          <p:spPr>
            <a:xfrm>
              <a:off x="0" y="9511"/>
              <a:ext cx="19200" cy="217"/>
            </a:xfrm>
            <a:prstGeom prst="rect">
              <a:avLst/>
            </a:prstGeom>
            <a:solidFill>
              <a:srgbClr val="6AE1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5" name="Google Shape;345;p37"/>
          <p:cNvSpPr txBox="1"/>
          <p:nvPr/>
        </p:nvSpPr>
        <p:spPr>
          <a:xfrm>
            <a:off x="189876" y="1543987"/>
            <a:ext cx="5906124"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Arial"/>
                <a:ea typeface="Arial"/>
                <a:cs typeface="Arial"/>
                <a:sym typeface="Arial"/>
              </a:rPr>
              <a:t>There are many reasons why flashcards can help you learn. Let’s explore</a:t>
            </a: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000000"/>
                </a:solidFill>
                <a:latin typeface="Arial"/>
                <a:ea typeface="Arial"/>
                <a:cs typeface="Arial"/>
                <a:sym typeface="Arial"/>
              </a:rPr>
              <a:t>them….</a:t>
            </a: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8"/>
          <p:cNvSpPr txBox="1"/>
          <p:nvPr/>
        </p:nvSpPr>
        <p:spPr>
          <a:xfrm>
            <a:off x="409734" y="849370"/>
            <a:ext cx="5891134" cy="48013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Why do flashcards help you learn?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When you make and use flashcards, you take control of your own learning.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You have to decide what to put on each card, how often you're going to use them and then evaluate how well you know the information on each card.</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By doing all these things, you are using ‘metacognitive processes’ which have been proven to enhance long-term learning.</a:t>
            </a:r>
            <a:endParaRPr sz="2000" b="0" i="0" u="none" strike="noStrike" cap="none">
              <a:solidFill>
                <a:srgbClr val="000000"/>
              </a:solidFill>
              <a:latin typeface="Arial"/>
              <a:ea typeface="Arial"/>
              <a:cs typeface="Arial"/>
              <a:sym typeface="Arial"/>
            </a:endParaRPr>
          </a:p>
        </p:txBody>
      </p:sp>
      <p:pic>
        <p:nvPicPr>
          <p:cNvPr id="351" name="Google Shape;351;p38"/>
          <p:cNvPicPr preferRelativeResize="0"/>
          <p:nvPr/>
        </p:nvPicPr>
        <p:blipFill rotWithShape="1">
          <a:blip r:embed="rId3">
            <a:alphaModFix/>
          </a:blip>
          <a:srcRect/>
          <a:stretch/>
        </p:blipFill>
        <p:spPr>
          <a:xfrm>
            <a:off x="6316055" y="1831022"/>
            <a:ext cx="5681980" cy="31959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Google Shape;361;p39"/>
          <p:cNvSpPr txBox="1"/>
          <p:nvPr/>
        </p:nvSpPr>
        <p:spPr>
          <a:xfrm>
            <a:off x="392061" y="819390"/>
            <a:ext cx="5289211"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Why flashcards help you.</a:t>
            </a:r>
            <a:endParaRPr/>
          </a:p>
          <a:p>
            <a:pPr marL="342900" marR="0" lvl="0" indent="-16510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They help up to ‘recall information </a:t>
            </a:r>
            <a:r>
              <a:rPr lang="en-US" sz="2800" b="0" i="0" u="none" strike="noStrike" cap="none">
                <a:solidFill>
                  <a:srgbClr val="000000"/>
                </a:solidFill>
                <a:latin typeface="Arial"/>
                <a:ea typeface="Arial"/>
                <a:cs typeface="Arial"/>
                <a:sym typeface="Arial"/>
              </a:rPr>
              <a:t>– this crates stronger connections for your memory</a:t>
            </a:r>
            <a:endParaRPr/>
          </a:p>
          <a:p>
            <a:pPr marL="342900" marR="0" lvl="0" indent="-1651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They promote self-reflection </a:t>
            </a:r>
            <a:r>
              <a:rPr lang="en-US" sz="2800" b="0" i="0" u="none" strike="noStrike" cap="none">
                <a:solidFill>
                  <a:srgbClr val="000000"/>
                </a:solidFill>
                <a:latin typeface="Arial"/>
                <a:ea typeface="Arial"/>
                <a:cs typeface="Arial"/>
                <a:sym typeface="Arial"/>
              </a:rPr>
              <a:t>which ingrains knowledge into your memory.</a:t>
            </a:r>
            <a:endParaRPr/>
          </a:p>
        </p:txBody>
      </p:sp>
      <p:pic>
        <p:nvPicPr>
          <p:cNvPr id="362" name="Google Shape;362;p39"/>
          <p:cNvPicPr preferRelativeResize="0"/>
          <p:nvPr/>
        </p:nvPicPr>
        <p:blipFill rotWithShape="1">
          <a:blip r:embed="rId3">
            <a:alphaModFix/>
          </a:blip>
          <a:srcRect/>
          <a:stretch/>
        </p:blipFill>
        <p:spPr>
          <a:xfrm>
            <a:off x="6584270" y="2285928"/>
            <a:ext cx="5413765" cy="40022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40"/>
          <p:cNvSpPr txBox="1"/>
          <p:nvPr/>
        </p:nvSpPr>
        <p:spPr>
          <a:xfrm>
            <a:off x="193965" y="984282"/>
            <a:ext cx="6401707"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How to make flashcards.</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1. Ensure that the flashcards have a </a:t>
            </a:r>
            <a:r>
              <a:rPr lang="en-US" sz="2400" b="1" i="0" u="none" strike="noStrike" cap="none">
                <a:solidFill>
                  <a:srgbClr val="000000"/>
                </a:solidFill>
                <a:latin typeface="Arial"/>
                <a:ea typeface="Arial"/>
                <a:cs typeface="Arial"/>
                <a:sym typeface="Arial"/>
              </a:rPr>
              <a:t>question or key term </a:t>
            </a:r>
            <a:r>
              <a:rPr lang="en-US" sz="2400" b="0" i="0" u="none" strike="noStrike" cap="none">
                <a:solidFill>
                  <a:srgbClr val="000000"/>
                </a:solidFill>
                <a:latin typeface="Arial"/>
                <a:ea typeface="Arial"/>
                <a:cs typeface="Arial"/>
                <a:sym typeface="Arial"/>
              </a:rPr>
              <a:t>on one side and the </a:t>
            </a:r>
            <a:r>
              <a:rPr lang="en-US" sz="2400" b="1" i="0" u="none" strike="noStrike" cap="none">
                <a:solidFill>
                  <a:srgbClr val="000000"/>
                </a:solidFill>
                <a:latin typeface="Arial"/>
                <a:ea typeface="Arial"/>
                <a:cs typeface="Arial"/>
                <a:sym typeface="Arial"/>
              </a:rPr>
              <a:t>answer or definition </a:t>
            </a:r>
            <a:r>
              <a:rPr lang="en-US" sz="2400" b="0" i="0" u="none" strike="noStrike" cap="none">
                <a:solidFill>
                  <a:srgbClr val="000000"/>
                </a:solidFill>
                <a:latin typeface="Arial"/>
                <a:ea typeface="Arial"/>
                <a:cs typeface="Arial"/>
                <a:sym typeface="Arial"/>
              </a:rPr>
              <a:t>on the other.</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 The flashcard must work the memory.</a:t>
            </a:r>
            <a:endParaRPr sz="2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 If flashcards only contain notes then no </a:t>
            </a:r>
            <a:r>
              <a:rPr lang="en-US" sz="2400" b="1" i="0" u="none" strike="noStrike" cap="none">
                <a:solidFill>
                  <a:srgbClr val="000000"/>
                </a:solidFill>
                <a:latin typeface="Arial"/>
                <a:ea typeface="Arial"/>
                <a:cs typeface="Arial"/>
                <a:sym typeface="Arial"/>
              </a:rPr>
              <a:t>retrieval practice </a:t>
            </a:r>
            <a:r>
              <a:rPr lang="en-US" sz="2400" b="0" i="0" u="none" strike="noStrike" cap="none">
                <a:solidFill>
                  <a:srgbClr val="000000"/>
                </a:solidFill>
                <a:latin typeface="Arial"/>
                <a:ea typeface="Arial"/>
                <a:cs typeface="Arial"/>
                <a:sym typeface="Arial"/>
              </a:rPr>
              <a:t>will be happening.</a:t>
            </a:r>
            <a:endParaRPr sz="2400" b="0" i="0" u="none" strike="noStrike" cap="none">
              <a:solidFill>
                <a:srgbClr val="000000"/>
              </a:solidFill>
              <a:latin typeface="Arial"/>
              <a:ea typeface="Arial"/>
              <a:cs typeface="Arial"/>
              <a:sym typeface="Arial"/>
            </a:endParaRPr>
          </a:p>
        </p:txBody>
      </p:sp>
      <p:pic>
        <p:nvPicPr>
          <p:cNvPr id="371" name="Google Shape;371;p40"/>
          <p:cNvPicPr preferRelativeResize="0"/>
          <p:nvPr/>
        </p:nvPicPr>
        <p:blipFill rotWithShape="1">
          <a:blip r:embed="rId3">
            <a:alphaModFix/>
          </a:blip>
          <a:srcRect/>
          <a:stretch/>
        </p:blipFill>
        <p:spPr>
          <a:xfrm>
            <a:off x="6816435" y="2085298"/>
            <a:ext cx="5181600" cy="4216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9" name="Google Shape;379;p41"/>
          <p:cNvSpPr txBox="1"/>
          <p:nvPr/>
        </p:nvSpPr>
        <p:spPr>
          <a:xfrm>
            <a:off x="193965" y="1009194"/>
            <a:ext cx="6401707"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How to make flashcards</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 Ensure the right questions and knowledge are on the cards.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3. Keep information as short as possible.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4. Write clearly. You should be able to read what you wrote at a very quick glance.</a:t>
            </a:r>
            <a:endParaRPr sz="2400" b="0" i="0" u="none" strike="noStrike" cap="none">
              <a:solidFill>
                <a:srgbClr val="000000"/>
              </a:solidFill>
              <a:latin typeface="Arial"/>
              <a:ea typeface="Arial"/>
              <a:cs typeface="Arial"/>
              <a:sym typeface="Arial"/>
            </a:endParaRPr>
          </a:p>
        </p:txBody>
      </p:sp>
      <p:pic>
        <p:nvPicPr>
          <p:cNvPr id="380" name="Google Shape;380;p41"/>
          <p:cNvPicPr preferRelativeResize="0"/>
          <p:nvPr/>
        </p:nvPicPr>
        <p:blipFill rotWithShape="1">
          <a:blip r:embed="rId3">
            <a:alphaModFix/>
          </a:blip>
          <a:srcRect/>
          <a:stretch/>
        </p:blipFill>
        <p:spPr>
          <a:xfrm>
            <a:off x="6480290" y="2608287"/>
            <a:ext cx="5517745" cy="37117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5"/>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dirty="0">
                <a:solidFill>
                  <a:srgbClr val="7030A0"/>
                </a:solidFill>
                <a:latin typeface="Gill Sans MT" panose="020B0502020104020203" pitchFamily="34" charset="0"/>
              </a:rPr>
              <a:t>How to Revise Effectively</a:t>
            </a:r>
            <a:endParaRPr b="1" u="sng" dirty="0">
              <a:solidFill>
                <a:srgbClr val="7030A0"/>
              </a:solidFill>
              <a:latin typeface="Gill Sans MT" panose="020B0502020104020203" pitchFamily="34" charset="0"/>
            </a:endParaRPr>
          </a:p>
        </p:txBody>
      </p:sp>
      <p:sp>
        <p:nvSpPr>
          <p:cNvPr id="108" name="Google Shape;108;p15"/>
          <p:cNvSpPr txBox="1"/>
          <p:nvPr/>
        </p:nvSpPr>
        <p:spPr>
          <a:xfrm>
            <a:off x="233150" y="984275"/>
            <a:ext cx="11280900" cy="43434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dirty="0">
                <a:solidFill>
                  <a:schemeClr val="dk1"/>
                </a:solidFill>
                <a:highlight>
                  <a:srgbClr val="FFFFFF"/>
                </a:highlight>
                <a:latin typeface="Gill Sans MT" panose="020B0502020104020203" pitchFamily="34" charset="0"/>
              </a:rPr>
              <a:t>Not all revision strategies are equal. Some are far more effective than others. These proven strategies help students retain more information and increase their ability to recall them at a later date. </a:t>
            </a:r>
            <a:endParaRPr sz="2300" dirty="0">
              <a:solidFill>
                <a:schemeClr val="dk1"/>
              </a:solidFill>
              <a:highlight>
                <a:srgbClr val="FFFFFF"/>
              </a:highlight>
              <a:latin typeface="Gill Sans MT" panose="020B0502020104020203" pitchFamily="34" charset="0"/>
            </a:endParaRPr>
          </a:p>
          <a:p>
            <a:pPr marL="457200" lvl="0" indent="0" algn="l" rtl="0">
              <a:spcBef>
                <a:spcPts val="0"/>
              </a:spcBef>
              <a:spcAft>
                <a:spcPts val="0"/>
              </a:spcAft>
              <a:buNone/>
            </a:pPr>
            <a:endParaRPr sz="2300" dirty="0">
              <a:solidFill>
                <a:schemeClr val="dk1"/>
              </a:solidFill>
              <a:highlight>
                <a:srgbClr val="FFFFFF"/>
              </a:highlight>
              <a:latin typeface="Gill Sans MT" panose="020B0502020104020203" pitchFamily="34" charset="0"/>
            </a:endParaRPr>
          </a:p>
          <a:p>
            <a:pPr marL="0" lvl="0" indent="0" algn="l" rtl="0">
              <a:spcBef>
                <a:spcPts val="0"/>
              </a:spcBef>
              <a:spcAft>
                <a:spcPts val="0"/>
              </a:spcAft>
              <a:buNone/>
            </a:pPr>
            <a:r>
              <a:rPr lang="en-US" sz="2300" dirty="0">
                <a:solidFill>
                  <a:schemeClr val="dk1"/>
                </a:solidFill>
                <a:highlight>
                  <a:srgbClr val="FFFFFF"/>
                </a:highlight>
                <a:latin typeface="Gill Sans MT" panose="020B0502020104020203" pitchFamily="34" charset="0"/>
              </a:rPr>
              <a:t>These techniques include:</a:t>
            </a:r>
            <a:endParaRPr sz="2300" dirty="0">
              <a:solidFill>
                <a:schemeClr val="dk1"/>
              </a:solidFill>
              <a:highlight>
                <a:srgbClr val="FFFFFF"/>
              </a:highlight>
              <a:latin typeface="Gill Sans MT" panose="020B0502020104020203" pitchFamily="34" charset="0"/>
            </a:endParaRPr>
          </a:p>
          <a:p>
            <a:pPr marL="457200" lvl="0" indent="0" algn="l" rtl="0">
              <a:spcBef>
                <a:spcPts val="0"/>
              </a:spcBef>
              <a:spcAft>
                <a:spcPts val="0"/>
              </a:spcAft>
              <a:buNone/>
            </a:pPr>
            <a:endParaRPr sz="2300" dirty="0">
              <a:solidFill>
                <a:schemeClr val="dk1"/>
              </a:solidFill>
              <a:highlight>
                <a:srgbClr val="FFFFFF"/>
              </a:highlight>
              <a:latin typeface="Gill Sans MT" panose="020B0502020104020203" pitchFamily="34" charset="0"/>
            </a:endParaRPr>
          </a:p>
          <a:p>
            <a:pPr marL="457200" lvl="0" indent="-374650" algn="l" rtl="0">
              <a:lnSpc>
                <a:spcPct val="115000"/>
              </a:lnSpc>
              <a:spcBef>
                <a:spcPts val="0"/>
              </a:spcBef>
              <a:spcAft>
                <a:spcPts val="0"/>
              </a:spcAft>
              <a:buClr>
                <a:schemeClr val="dk1"/>
              </a:buClr>
              <a:buSzPts val="2300"/>
              <a:buChar char="●"/>
            </a:pPr>
            <a:r>
              <a:rPr lang="en-US" sz="2300" dirty="0">
                <a:solidFill>
                  <a:schemeClr val="dk1"/>
                </a:solidFill>
                <a:highlight>
                  <a:srgbClr val="FFFFFF"/>
                </a:highlight>
                <a:latin typeface="Gill Sans MT" panose="020B0502020104020203" pitchFamily="34" charset="0"/>
              </a:rPr>
              <a:t>retrieval practice</a:t>
            </a:r>
            <a:endParaRPr sz="2300" dirty="0">
              <a:solidFill>
                <a:schemeClr val="dk1"/>
              </a:solidFill>
              <a:highlight>
                <a:srgbClr val="FFFFFF"/>
              </a:highlight>
              <a:latin typeface="Gill Sans MT" panose="020B0502020104020203" pitchFamily="34" charset="0"/>
            </a:endParaRPr>
          </a:p>
          <a:p>
            <a:pPr marL="457200" lvl="0" indent="-374650" algn="l" rtl="0">
              <a:lnSpc>
                <a:spcPct val="115000"/>
              </a:lnSpc>
              <a:spcBef>
                <a:spcPts val="0"/>
              </a:spcBef>
              <a:spcAft>
                <a:spcPts val="0"/>
              </a:spcAft>
              <a:buClr>
                <a:schemeClr val="dk1"/>
              </a:buClr>
              <a:buSzPts val="2300"/>
              <a:buChar char="●"/>
            </a:pPr>
            <a:r>
              <a:rPr lang="en-US" sz="2300" dirty="0">
                <a:solidFill>
                  <a:schemeClr val="dk1"/>
                </a:solidFill>
                <a:highlight>
                  <a:srgbClr val="FFFFFF"/>
                </a:highlight>
                <a:latin typeface="Gill Sans MT" panose="020B0502020104020203" pitchFamily="34" charset="0"/>
              </a:rPr>
              <a:t>spacing</a:t>
            </a:r>
            <a:endParaRPr sz="2300" dirty="0">
              <a:solidFill>
                <a:schemeClr val="dk1"/>
              </a:solidFill>
              <a:highlight>
                <a:srgbClr val="FFFFFF"/>
              </a:highlight>
              <a:latin typeface="Gill Sans MT" panose="020B0502020104020203" pitchFamily="34" charset="0"/>
            </a:endParaRPr>
          </a:p>
          <a:p>
            <a:pPr marL="457200" lvl="0" indent="-374650" algn="l" rtl="0">
              <a:lnSpc>
                <a:spcPct val="115000"/>
              </a:lnSpc>
              <a:spcBef>
                <a:spcPts val="0"/>
              </a:spcBef>
              <a:spcAft>
                <a:spcPts val="0"/>
              </a:spcAft>
              <a:buClr>
                <a:schemeClr val="dk1"/>
              </a:buClr>
              <a:buSzPts val="2300"/>
              <a:buChar char="●"/>
            </a:pPr>
            <a:r>
              <a:rPr lang="en-US" sz="2300" dirty="0">
                <a:solidFill>
                  <a:schemeClr val="dk1"/>
                </a:solidFill>
                <a:highlight>
                  <a:srgbClr val="FFFFFF"/>
                </a:highlight>
                <a:latin typeface="Gill Sans MT" panose="020B0502020104020203" pitchFamily="34" charset="0"/>
              </a:rPr>
              <a:t>interleaving</a:t>
            </a:r>
            <a:endParaRPr sz="2300" dirty="0">
              <a:solidFill>
                <a:schemeClr val="dk1"/>
              </a:solidFill>
              <a:highlight>
                <a:srgbClr val="FFFFFF"/>
              </a:highlight>
              <a:latin typeface="Gill Sans MT" panose="020B0502020104020203" pitchFamily="34" charset="0"/>
            </a:endParaRPr>
          </a:p>
          <a:p>
            <a:pPr marL="457200" lvl="0" indent="-374650" algn="l" rtl="0">
              <a:lnSpc>
                <a:spcPct val="115000"/>
              </a:lnSpc>
              <a:spcBef>
                <a:spcPts val="0"/>
              </a:spcBef>
              <a:spcAft>
                <a:spcPts val="0"/>
              </a:spcAft>
              <a:buClr>
                <a:schemeClr val="dk1"/>
              </a:buClr>
              <a:buSzPts val="2300"/>
              <a:buChar char="●"/>
            </a:pPr>
            <a:r>
              <a:rPr lang="en-US" sz="2300" dirty="0">
                <a:solidFill>
                  <a:schemeClr val="dk1"/>
                </a:solidFill>
                <a:highlight>
                  <a:srgbClr val="FFFFFF"/>
                </a:highlight>
                <a:latin typeface="Gill Sans MT" panose="020B0502020104020203" pitchFamily="34" charset="0"/>
              </a:rPr>
              <a:t>pomodoro technique</a:t>
            </a:r>
            <a:endParaRPr sz="2300" dirty="0">
              <a:solidFill>
                <a:schemeClr val="dk1"/>
              </a:solidFill>
              <a:highlight>
                <a:srgbClr val="FFFFFF"/>
              </a:highlight>
              <a:latin typeface="Gill Sans MT" panose="020B0502020104020203" pitchFamily="34" charset="0"/>
            </a:endParaRPr>
          </a:p>
          <a:p>
            <a:pPr marL="0" lvl="0" indent="0" algn="l" rtl="0">
              <a:lnSpc>
                <a:spcPct val="115000"/>
              </a:lnSpc>
              <a:spcBef>
                <a:spcPts val="0"/>
              </a:spcBef>
              <a:spcAft>
                <a:spcPts val="0"/>
              </a:spcAft>
              <a:buNone/>
            </a:pPr>
            <a:endParaRPr sz="2300" dirty="0">
              <a:solidFill>
                <a:schemeClr val="dk1"/>
              </a:solidFill>
              <a:highlight>
                <a:srgbClr val="FFFFFF"/>
              </a:highlight>
              <a:latin typeface="Gill Sans MT" panose="020B0502020104020203" pitchFamily="34" charset="0"/>
            </a:endParaRPr>
          </a:p>
        </p:txBody>
      </p:sp>
      <p:pic>
        <p:nvPicPr>
          <p:cNvPr id="109" name="Google Shape;109;p15" descr="How to do revision right | The Headteacher's Blog"/>
          <p:cNvPicPr preferRelativeResize="0"/>
          <p:nvPr/>
        </p:nvPicPr>
        <p:blipFill>
          <a:blip r:embed="rId3">
            <a:alphaModFix/>
          </a:blip>
          <a:stretch>
            <a:fillRect/>
          </a:stretch>
        </p:blipFill>
        <p:spPr>
          <a:xfrm>
            <a:off x="8803550" y="4975025"/>
            <a:ext cx="3124200" cy="1476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42"/>
          <p:cNvSpPr txBox="1"/>
          <p:nvPr/>
        </p:nvSpPr>
        <p:spPr>
          <a:xfrm>
            <a:off x="614596" y="984282"/>
            <a:ext cx="6401707"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How to make flashcards</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5. Use different coloured cards or pens to categorise your flashcards. For example, use a different colour for each subject or topic. This can help your brain to categorise information better.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6. Make your flashcards as soon as you've learnt the topic in class.</a:t>
            </a:r>
            <a:endParaRPr sz="2400" b="0" i="0" u="none" strike="noStrike" cap="none">
              <a:solidFill>
                <a:srgbClr val="000000"/>
              </a:solidFill>
              <a:latin typeface="Arial"/>
              <a:ea typeface="Arial"/>
              <a:cs typeface="Arial"/>
              <a:sym typeface="Arial"/>
            </a:endParaRPr>
          </a:p>
        </p:txBody>
      </p:sp>
      <p:pic>
        <p:nvPicPr>
          <p:cNvPr id="389" name="Google Shape;389;p42"/>
          <p:cNvPicPr preferRelativeResize="0"/>
          <p:nvPr/>
        </p:nvPicPr>
        <p:blipFill rotWithShape="1">
          <a:blip r:embed="rId3">
            <a:alphaModFix/>
          </a:blip>
          <a:srcRect/>
          <a:stretch/>
        </p:blipFill>
        <p:spPr>
          <a:xfrm>
            <a:off x="7869836" y="1072719"/>
            <a:ext cx="4128199" cy="52681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43"/>
          <p:cNvSpPr txBox="1"/>
          <p:nvPr/>
        </p:nvSpPr>
        <p:spPr>
          <a:xfrm>
            <a:off x="479684" y="1014262"/>
            <a:ext cx="640170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Being smart when using flashcards</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Studies have found that it's more effective to </a:t>
            </a:r>
            <a:r>
              <a:rPr lang="en-US" sz="2400" b="1" i="0" u="none" strike="noStrike" cap="none">
                <a:solidFill>
                  <a:srgbClr val="000000"/>
                </a:solidFill>
                <a:latin typeface="Arial"/>
                <a:ea typeface="Arial"/>
                <a:cs typeface="Arial"/>
                <a:sym typeface="Arial"/>
              </a:rPr>
              <a:t>review a whole stack </a:t>
            </a:r>
            <a:r>
              <a:rPr lang="en-US" sz="2400" b="0" i="0" u="none" strike="noStrike" cap="none">
                <a:solidFill>
                  <a:srgbClr val="000000"/>
                </a:solidFill>
                <a:latin typeface="Arial"/>
                <a:ea typeface="Arial"/>
                <a:cs typeface="Arial"/>
                <a:sym typeface="Arial"/>
              </a:rPr>
              <a:t>of </a:t>
            </a:r>
            <a:r>
              <a:rPr lang="en-US" sz="2400" b="1" i="0" u="none" strike="noStrike" cap="none">
                <a:solidFill>
                  <a:srgbClr val="000000"/>
                </a:solidFill>
                <a:latin typeface="Arial"/>
                <a:ea typeface="Arial"/>
                <a:cs typeface="Arial"/>
                <a:sym typeface="Arial"/>
              </a:rPr>
              <a:t>cards in one sitting </a:t>
            </a:r>
            <a:r>
              <a:rPr lang="en-US" sz="2400" b="0" i="0" u="none" strike="noStrike" cap="none">
                <a:solidFill>
                  <a:srgbClr val="000000"/>
                </a:solidFill>
                <a:latin typeface="Arial"/>
                <a:ea typeface="Arial"/>
                <a:cs typeface="Arial"/>
                <a:sym typeface="Arial"/>
              </a:rPr>
              <a:t>rather than to carry them around with you and glance at them every so often.</a:t>
            </a:r>
            <a:endParaRPr sz="2400" b="0" i="0" u="none" strike="noStrike" cap="none">
              <a:solidFill>
                <a:srgbClr val="000000"/>
              </a:solidFill>
              <a:latin typeface="Arial"/>
              <a:ea typeface="Arial"/>
              <a:cs typeface="Arial"/>
              <a:sym typeface="Arial"/>
            </a:endParaRPr>
          </a:p>
        </p:txBody>
      </p:sp>
      <p:grpSp>
        <p:nvGrpSpPr>
          <p:cNvPr id="397" name="Google Shape;397;p43"/>
          <p:cNvGrpSpPr/>
          <p:nvPr/>
        </p:nvGrpSpPr>
        <p:grpSpPr>
          <a:xfrm>
            <a:off x="7175500" y="993949"/>
            <a:ext cx="5016500" cy="5674995"/>
            <a:chOff x="11380" y="415"/>
            <a:chExt cx="7900" cy="8937"/>
          </a:xfrm>
        </p:grpSpPr>
        <p:sp>
          <p:nvSpPr>
            <p:cNvPr id="398" name="Google Shape;398;p43"/>
            <p:cNvSpPr/>
            <p:nvPr/>
          </p:nvSpPr>
          <p:spPr>
            <a:xfrm>
              <a:off x="11380" y="415"/>
              <a:ext cx="7820" cy="8937"/>
            </a:xfrm>
            <a:custGeom>
              <a:avLst/>
              <a:gdLst/>
              <a:ahLst/>
              <a:cxnLst/>
              <a:rect l="l" t="t" r="r" b="b"/>
              <a:pathLst>
                <a:path w="7820" h="8937" extrusionOk="0">
                  <a:moveTo>
                    <a:pt x="7820" y="0"/>
                  </a:moveTo>
                  <a:lnTo>
                    <a:pt x="7722" y="16"/>
                  </a:lnTo>
                  <a:lnTo>
                    <a:pt x="7642" y="30"/>
                  </a:lnTo>
                  <a:lnTo>
                    <a:pt x="7561" y="45"/>
                  </a:lnTo>
                  <a:lnTo>
                    <a:pt x="7481" y="61"/>
                  </a:lnTo>
                  <a:lnTo>
                    <a:pt x="7401" y="77"/>
                  </a:lnTo>
                  <a:lnTo>
                    <a:pt x="7320" y="94"/>
                  </a:lnTo>
                  <a:lnTo>
                    <a:pt x="7240" y="111"/>
                  </a:lnTo>
                  <a:lnTo>
                    <a:pt x="7160" y="129"/>
                  </a:lnTo>
                  <a:lnTo>
                    <a:pt x="7079" y="148"/>
                  </a:lnTo>
                  <a:lnTo>
                    <a:pt x="6999" y="167"/>
                  </a:lnTo>
                  <a:lnTo>
                    <a:pt x="6919" y="187"/>
                  </a:lnTo>
                  <a:lnTo>
                    <a:pt x="6839" y="207"/>
                  </a:lnTo>
                  <a:lnTo>
                    <a:pt x="6760" y="228"/>
                  </a:lnTo>
                  <a:lnTo>
                    <a:pt x="6680" y="250"/>
                  </a:lnTo>
                  <a:lnTo>
                    <a:pt x="6600" y="272"/>
                  </a:lnTo>
                  <a:lnTo>
                    <a:pt x="6521" y="295"/>
                  </a:lnTo>
                  <a:lnTo>
                    <a:pt x="6441" y="318"/>
                  </a:lnTo>
                  <a:lnTo>
                    <a:pt x="6362" y="342"/>
                  </a:lnTo>
                  <a:lnTo>
                    <a:pt x="6283" y="366"/>
                  </a:lnTo>
                  <a:lnTo>
                    <a:pt x="6204" y="391"/>
                  </a:lnTo>
                  <a:lnTo>
                    <a:pt x="6125" y="417"/>
                  </a:lnTo>
                  <a:lnTo>
                    <a:pt x="6047" y="443"/>
                  </a:lnTo>
                  <a:lnTo>
                    <a:pt x="5968" y="469"/>
                  </a:lnTo>
                  <a:lnTo>
                    <a:pt x="5890" y="497"/>
                  </a:lnTo>
                  <a:lnTo>
                    <a:pt x="5812" y="524"/>
                  </a:lnTo>
                  <a:lnTo>
                    <a:pt x="5734" y="552"/>
                  </a:lnTo>
                  <a:lnTo>
                    <a:pt x="5656" y="581"/>
                  </a:lnTo>
                  <a:lnTo>
                    <a:pt x="5579" y="610"/>
                  </a:lnTo>
                  <a:lnTo>
                    <a:pt x="5501" y="640"/>
                  </a:lnTo>
                  <a:lnTo>
                    <a:pt x="5424" y="670"/>
                  </a:lnTo>
                  <a:lnTo>
                    <a:pt x="5348" y="701"/>
                  </a:lnTo>
                  <a:lnTo>
                    <a:pt x="5271" y="732"/>
                  </a:lnTo>
                  <a:lnTo>
                    <a:pt x="5195" y="764"/>
                  </a:lnTo>
                  <a:lnTo>
                    <a:pt x="5119" y="796"/>
                  </a:lnTo>
                  <a:lnTo>
                    <a:pt x="5043" y="829"/>
                  </a:lnTo>
                  <a:lnTo>
                    <a:pt x="4967" y="862"/>
                  </a:lnTo>
                  <a:lnTo>
                    <a:pt x="4892" y="896"/>
                  </a:lnTo>
                  <a:lnTo>
                    <a:pt x="4817" y="930"/>
                  </a:lnTo>
                  <a:lnTo>
                    <a:pt x="4742" y="964"/>
                  </a:lnTo>
                  <a:lnTo>
                    <a:pt x="4668" y="999"/>
                  </a:lnTo>
                  <a:lnTo>
                    <a:pt x="4594" y="1035"/>
                  </a:lnTo>
                  <a:lnTo>
                    <a:pt x="4520" y="1071"/>
                  </a:lnTo>
                  <a:lnTo>
                    <a:pt x="4447" y="1107"/>
                  </a:lnTo>
                  <a:lnTo>
                    <a:pt x="4373" y="1144"/>
                  </a:lnTo>
                  <a:lnTo>
                    <a:pt x="4301" y="1181"/>
                  </a:lnTo>
                  <a:lnTo>
                    <a:pt x="4228" y="1219"/>
                  </a:lnTo>
                  <a:lnTo>
                    <a:pt x="4156" y="1257"/>
                  </a:lnTo>
                  <a:lnTo>
                    <a:pt x="4084" y="1295"/>
                  </a:lnTo>
                  <a:lnTo>
                    <a:pt x="4013" y="1334"/>
                  </a:lnTo>
                  <a:lnTo>
                    <a:pt x="3942" y="1374"/>
                  </a:lnTo>
                  <a:lnTo>
                    <a:pt x="3871" y="1414"/>
                  </a:lnTo>
                  <a:lnTo>
                    <a:pt x="3801" y="1454"/>
                  </a:lnTo>
                  <a:lnTo>
                    <a:pt x="3731" y="1494"/>
                  </a:lnTo>
                  <a:lnTo>
                    <a:pt x="3662" y="1535"/>
                  </a:lnTo>
                  <a:lnTo>
                    <a:pt x="3593" y="1577"/>
                  </a:lnTo>
                  <a:lnTo>
                    <a:pt x="3524" y="1618"/>
                  </a:lnTo>
                  <a:lnTo>
                    <a:pt x="3456" y="1660"/>
                  </a:lnTo>
                  <a:lnTo>
                    <a:pt x="3388" y="1703"/>
                  </a:lnTo>
                  <a:lnTo>
                    <a:pt x="3321" y="1746"/>
                  </a:lnTo>
                  <a:lnTo>
                    <a:pt x="3254" y="1789"/>
                  </a:lnTo>
                  <a:lnTo>
                    <a:pt x="3187" y="1832"/>
                  </a:lnTo>
                  <a:lnTo>
                    <a:pt x="3121" y="1876"/>
                  </a:lnTo>
                  <a:lnTo>
                    <a:pt x="3056" y="1921"/>
                  </a:lnTo>
                  <a:lnTo>
                    <a:pt x="2991" y="1965"/>
                  </a:lnTo>
                  <a:lnTo>
                    <a:pt x="2926" y="2010"/>
                  </a:lnTo>
                  <a:lnTo>
                    <a:pt x="2862" y="2055"/>
                  </a:lnTo>
                  <a:lnTo>
                    <a:pt x="2799" y="2101"/>
                  </a:lnTo>
                  <a:lnTo>
                    <a:pt x="2736" y="2147"/>
                  </a:lnTo>
                  <a:lnTo>
                    <a:pt x="2673" y="2193"/>
                  </a:lnTo>
                  <a:lnTo>
                    <a:pt x="2611" y="2240"/>
                  </a:lnTo>
                  <a:lnTo>
                    <a:pt x="2550" y="2287"/>
                  </a:lnTo>
                  <a:lnTo>
                    <a:pt x="2489" y="2334"/>
                  </a:lnTo>
                  <a:lnTo>
                    <a:pt x="2428" y="2381"/>
                  </a:lnTo>
                  <a:lnTo>
                    <a:pt x="2369" y="2429"/>
                  </a:lnTo>
                  <a:lnTo>
                    <a:pt x="2309" y="2477"/>
                  </a:lnTo>
                  <a:lnTo>
                    <a:pt x="2251" y="2526"/>
                  </a:lnTo>
                  <a:lnTo>
                    <a:pt x="2192" y="2574"/>
                  </a:lnTo>
                  <a:lnTo>
                    <a:pt x="2135" y="2623"/>
                  </a:lnTo>
                  <a:lnTo>
                    <a:pt x="2078" y="2672"/>
                  </a:lnTo>
                  <a:lnTo>
                    <a:pt x="2022" y="2722"/>
                  </a:lnTo>
                  <a:lnTo>
                    <a:pt x="1966" y="2772"/>
                  </a:lnTo>
                  <a:lnTo>
                    <a:pt x="1911" y="2822"/>
                  </a:lnTo>
                  <a:lnTo>
                    <a:pt x="1856" y="2872"/>
                  </a:lnTo>
                  <a:lnTo>
                    <a:pt x="1802" y="2922"/>
                  </a:lnTo>
                  <a:lnTo>
                    <a:pt x="1749" y="2973"/>
                  </a:lnTo>
                  <a:lnTo>
                    <a:pt x="1696" y="3024"/>
                  </a:lnTo>
                  <a:lnTo>
                    <a:pt x="1644" y="3075"/>
                  </a:lnTo>
                  <a:lnTo>
                    <a:pt x="1593" y="3127"/>
                  </a:lnTo>
                  <a:lnTo>
                    <a:pt x="1542" y="3178"/>
                  </a:lnTo>
                  <a:lnTo>
                    <a:pt x="1492" y="3230"/>
                  </a:lnTo>
                  <a:lnTo>
                    <a:pt x="1443" y="3282"/>
                  </a:lnTo>
                  <a:lnTo>
                    <a:pt x="1394" y="3335"/>
                  </a:lnTo>
                  <a:lnTo>
                    <a:pt x="1346" y="3387"/>
                  </a:lnTo>
                  <a:lnTo>
                    <a:pt x="1299" y="3440"/>
                  </a:lnTo>
                  <a:lnTo>
                    <a:pt x="1252" y="3493"/>
                  </a:lnTo>
                  <a:lnTo>
                    <a:pt x="1206" y="3546"/>
                  </a:lnTo>
                  <a:lnTo>
                    <a:pt x="1161" y="3600"/>
                  </a:lnTo>
                  <a:lnTo>
                    <a:pt x="1117" y="3653"/>
                  </a:lnTo>
                  <a:lnTo>
                    <a:pt x="1073" y="3707"/>
                  </a:lnTo>
                  <a:lnTo>
                    <a:pt x="1030" y="3761"/>
                  </a:lnTo>
                  <a:lnTo>
                    <a:pt x="988" y="3815"/>
                  </a:lnTo>
                  <a:lnTo>
                    <a:pt x="947" y="3869"/>
                  </a:lnTo>
                  <a:lnTo>
                    <a:pt x="906" y="3923"/>
                  </a:lnTo>
                  <a:lnTo>
                    <a:pt x="866" y="3978"/>
                  </a:lnTo>
                  <a:lnTo>
                    <a:pt x="827" y="4032"/>
                  </a:lnTo>
                  <a:lnTo>
                    <a:pt x="789" y="4087"/>
                  </a:lnTo>
                  <a:lnTo>
                    <a:pt x="752" y="4142"/>
                  </a:lnTo>
                  <a:lnTo>
                    <a:pt x="715" y="4197"/>
                  </a:lnTo>
                  <a:lnTo>
                    <a:pt x="679" y="4252"/>
                  </a:lnTo>
                  <a:lnTo>
                    <a:pt x="644" y="4308"/>
                  </a:lnTo>
                  <a:lnTo>
                    <a:pt x="610" y="4363"/>
                  </a:lnTo>
                  <a:lnTo>
                    <a:pt x="576" y="4419"/>
                  </a:lnTo>
                  <a:lnTo>
                    <a:pt x="544" y="4474"/>
                  </a:lnTo>
                  <a:lnTo>
                    <a:pt x="512" y="4530"/>
                  </a:lnTo>
                  <a:lnTo>
                    <a:pt x="481" y="4586"/>
                  </a:lnTo>
                  <a:lnTo>
                    <a:pt x="451" y="4642"/>
                  </a:lnTo>
                  <a:lnTo>
                    <a:pt x="422" y="4698"/>
                  </a:lnTo>
                  <a:lnTo>
                    <a:pt x="394" y="4754"/>
                  </a:lnTo>
                  <a:lnTo>
                    <a:pt x="366" y="4811"/>
                  </a:lnTo>
                  <a:lnTo>
                    <a:pt x="340" y="4867"/>
                  </a:lnTo>
                  <a:lnTo>
                    <a:pt x="314" y="4924"/>
                  </a:lnTo>
                  <a:lnTo>
                    <a:pt x="290" y="4980"/>
                  </a:lnTo>
                  <a:lnTo>
                    <a:pt x="266" y="5037"/>
                  </a:lnTo>
                  <a:lnTo>
                    <a:pt x="243" y="5093"/>
                  </a:lnTo>
                  <a:lnTo>
                    <a:pt x="218" y="5160"/>
                  </a:lnTo>
                  <a:lnTo>
                    <a:pt x="193" y="5226"/>
                  </a:lnTo>
                  <a:lnTo>
                    <a:pt x="171" y="5292"/>
                  </a:lnTo>
                  <a:lnTo>
                    <a:pt x="149" y="5358"/>
                  </a:lnTo>
                  <a:lnTo>
                    <a:pt x="130" y="5423"/>
                  </a:lnTo>
                  <a:lnTo>
                    <a:pt x="111" y="5487"/>
                  </a:lnTo>
                  <a:lnTo>
                    <a:pt x="94" y="5552"/>
                  </a:lnTo>
                  <a:lnTo>
                    <a:pt x="79" y="5615"/>
                  </a:lnTo>
                  <a:lnTo>
                    <a:pt x="65" y="5679"/>
                  </a:lnTo>
                  <a:lnTo>
                    <a:pt x="52" y="5742"/>
                  </a:lnTo>
                  <a:lnTo>
                    <a:pt x="41" y="5804"/>
                  </a:lnTo>
                  <a:lnTo>
                    <a:pt x="31" y="5867"/>
                  </a:lnTo>
                  <a:lnTo>
                    <a:pt x="22" y="5928"/>
                  </a:lnTo>
                  <a:lnTo>
                    <a:pt x="15" y="5990"/>
                  </a:lnTo>
                  <a:lnTo>
                    <a:pt x="10" y="6050"/>
                  </a:lnTo>
                  <a:lnTo>
                    <a:pt x="5" y="6111"/>
                  </a:lnTo>
                  <a:lnTo>
                    <a:pt x="1" y="6230"/>
                  </a:lnTo>
                  <a:lnTo>
                    <a:pt x="0" y="6289"/>
                  </a:lnTo>
                  <a:lnTo>
                    <a:pt x="2" y="6347"/>
                  </a:lnTo>
                  <a:lnTo>
                    <a:pt x="8" y="6462"/>
                  </a:lnTo>
                  <a:lnTo>
                    <a:pt x="19" y="6576"/>
                  </a:lnTo>
                  <a:lnTo>
                    <a:pt x="36" y="6687"/>
                  </a:lnTo>
                  <a:lnTo>
                    <a:pt x="58" y="6796"/>
                  </a:lnTo>
                  <a:lnTo>
                    <a:pt x="85" y="6903"/>
                  </a:lnTo>
                  <a:lnTo>
                    <a:pt x="117" y="7008"/>
                  </a:lnTo>
                  <a:lnTo>
                    <a:pt x="154" y="7110"/>
                  </a:lnTo>
                  <a:lnTo>
                    <a:pt x="196" y="7211"/>
                  </a:lnTo>
                  <a:lnTo>
                    <a:pt x="243" y="7309"/>
                  </a:lnTo>
                  <a:lnTo>
                    <a:pt x="295" y="7404"/>
                  </a:lnTo>
                  <a:lnTo>
                    <a:pt x="352" y="7497"/>
                  </a:lnTo>
                  <a:lnTo>
                    <a:pt x="413" y="7588"/>
                  </a:lnTo>
                  <a:lnTo>
                    <a:pt x="479" y="7676"/>
                  </a:lnTo>
                  <a:lnTo>
                    <a:pt x="550" y="7761"/>
                  </a:lnTo>
                  <a:lnTo>
                    <a:pt x="625" y="7844"/>
                  </a:lnTo>
                  <a:lnTo>
                    <a:pt x="705" y="7925"/>
                  </a:lnTo>
                  <a:lnTo>
                    <a:pt x="789" y="8002"/>
                  </a:lnTo>
                  <a:lnTo>
                    <a:pt x="878" y="8077"/>
                  </a:lnTo>
                  <a:lnTo>
                    <a:pt x="971" y="8149"/>
                  </a:lnTo>
                  <a:lnTo>
                    <a:pt x="1068" y="8218"/>
                  </a:lnTo>
                  <a:lnTo>
                    <a:pt x="1118" y="8252"/>
                  </a:lnTo>
                  <a:lnTo>
                    <a:pt x="1170" y="8285"/>
                  </a:lnTo>
                  <a:lnTo>
                    <a:pt x="1222" y="8317"/>
                  </a:lnTo>
                  <a:lnTo>
                    <a:pt x="1275" y="8348"/>
                  </a:lnTo>
                  <a:lnTo>
                    <a:pt x="1330" y="8379"/>
                  </a:lnTo>
                  <a:lnTo>
                    <a:pt x="1385" y="8409"/>
                  </a:lnTo>
                  <a:lnTo>
                    <a:pt x="1442" y="8438"/>
                  </a:lnTo>
                  <a:lnTo>
                    <a:pt x="1499" y="8466"/>
                  </a:lnTo>
                  <a:lnTo>
                    <a:pt x="1558" y="8493"/>
                  </a:lnTo>
                  <a:lnTo>
                    <a:pt x="1617" y="8520"/>
                  </a:lnTo>
                  <a:lnTo>
                    <a:pt x="1678" y="8546"/>
                  </a:lnTo>
                  <a:lnTo>
                    <a:pt x="1739" y="8572"/>
                  </a:lnTo>
                  <a:lnTo>
                    <a:pt x="1802" y="8596"/>
                  </a:lnTo>
                  <a:lnTo>
                    <a:pt x="1865" y="8620"/>
                  </a:lnTo>
                  <a:lnTo>
                    <a:pt x="1929" y="8642"/>
                  </a:lnTo>
                  <a:lnTo>
                    <a:pt x="1995" y="8664"/>
                  </a:lnTo>
                  <a:lnTo>
                    <a:pt x="2061" y="8686"/>
                  </a:lnTo>
                  <a:lnTo>
                    <a:pt x="2128" y="8706"/>
                  </a:lnTo>
                  <a:lnTo>
                    <a:pt x="2196" y="8726"/>
                  </a:lnTo>
                  <a:lnTo>
                    <a:pt x="2266" y="8744"/>
                  </a:lnTo>
                  <a:lnTo>
                    <a:pt x="2336" y="8762"/>
                  </a:lnTo>
                  <a:lnTo>
                    <a:pt x="2407" y="8779"/>
                  </a:lnTo>
                  <a:lnTo>
                    <a:pt x="2478" y="8796"/>
                  </a:lnTo>
                  <a:lnTo>
                    <a:pt x="2551" y="8811"/>
                  </a:lnTo>
                  <a:lnTo>
                    <a:pt x="2625" y="8826"/>
                  </a:lnTo>
                  <a:lnTo>
                    <a:pt x="2699" y="8839"/>
                  </a:lnTo>
                  <a:lnTo>
                    <a:pt x="2775" y="8852"/>
                  </a:lnTo>
                  <a:lnTo>
                    <a:pt x="2851" y="8864"/>
                  </a:lnTo>
                  <a:lnTo>
                    <a:pt x="2928" y="8875"/>
                  </a:lnTo>
                  <a:lnTo>
                    <a:pt x="3006" y="8885"/>
                  </a:lnTo>
                  <a:lnTo>
                    <a:pt x="3085" y="8894"/>
                  </a:lnTo>
                  <a:lnTo>
                    <a:pt x="3165" y="8903"/>
                  </a:lnTo>
                  <a:lnTo>
                    <a:pt x="3246" y="8910"/>
                  </a:lnTo>
                  <a:lnTo>
                    <a:pt x="3327" y="8917"/>
                  </a:lnTo>
                  <a:lnTo>
                    <a:pt x="3409" y="8922"/>
                  </a:lnTo>
                  <a:lnTo>
                    <a:pt x="3492" y="8927"/>
                  </a:lnTo>
                  <a:lnTo>
                    <a:pt x="3576" y="8931"/>
                  </a:lnTo>
                  <a:lnTo>
                    <a:pt x="3661" y="8934"/>
                  </a:lnTo>
                  <a:lnTo>
                    <a:pt x="3746" y="8936"/>
                  </a:lnTo>
                  <a:lnTo>
                    <a:pt x="3832" y="8937"/>
                  </a:lnTo>
                  <a:lnTo>
                    <a:pt x="3919" y="8937"/>
                  </a:lnTo>
                  <a:lnTo>
                    <a:pt x="4007" y="8936"/>
                  </a:lnTo>
                  <a:lnTo>
                    <a:pt x="4096" y="8934"/>
                  </a:lnTo>
                  <a:lnTo>
                    <a:pt x="4185" y="8931"/>
                  </a:lnTo>
                  <a:lnTo>
                    <a:pt x="4275" y="8927"/>
                  </a:lnTo>
                  <a:lnTo>
                    <a:pt x="4366" y="8922"/>
                  </a:lnTo>
                  <a:lnTo>
                    <a:pt x="4458" y="8917"/>
                  </a:lnTo>
                  <a:lnTo>
                    <a:pt x="4550" y="8910"/>
                  </a:lnTo>
                  <a:lnTo>
                    <a:pt x="4643" y="8902"/>
                  </a:lnTo>
                  <a:lnTo>
                    <a:pt x="4737" y="8893"/>
                  </a:lnTo>
                  <a:lnTo>
                    <a:pt x="4832" y="8883"/>
                  </a:lnTo>
                  <a:lnTo>
                    <a:pt x="4907" y="8875"/>
                  </a:lnTo>
                  <a:lnTo>
                    <a:pt x="4982" y="8866"/>
                  </a:lnTo>
                  <a:lnTo>
                    <a:pt x="5058" y="8856"/>
                  </a:lnTo>
                  <a:lnTo>
                    <a:pt x="5133" y="8846"/>
                  </a:lnTo>
                  <a:lnTo>
                    <a:pt x="5209" y="8835"/>
                  </a:lnTo>
                  <a:lnTo>
                    <a:pt x="5285" y="8824"/>
                  </a:lnTo>
                  <a:lnTo>
                    <a:pt x="5361" y="8811"/>
                  </a:lnTo>
                  <a:lnTo>
                    <a:pt x="5437" y="8799"/>
                  </a:lnTo>
                  <a:lnTo>
                    <a:pt x="5514" y="8785"/>
                  </a:lnTo>
                  <a:lnTo>
                    <a:pt x="5590" y="8772"/>
                  </a:lnTo>
                  <a:lnTo>
                    <a:pt x="5667" y="8757"/>
                  </a:lnTo>
                  <a:lnTo>
                    <a:pt x="5744" y="8742"/>
                  </a:lnTo>
                  <a:lnTo>
                    <a:pt x="5820" y="8726"/>
                  </a:lnTo>
                  <a:lnTo>
                    <a:pt x="5897" y="8710"/>
                  </a:lnTo>
                  <a:lnTo>
                    <a:pt x="5974" y="8693"/>
                  </a:lnTo>
                  <a:lnTo>
                    <a:pt x="6051" y="8676"/>
                  </a:lnTo>
                  <a:lnTo>
                    <a:pt x="6128" y="8658"/>
                  </a:lnTo>
                  <a:lnTo>
                    <a:pt x="6205" y="8639"/>
                  </a:lnTo>
                  <a:lnTo>
                    <a:pt x="6282" y="8620"/>
                  </a:lnTo>
                  <a:lnTo>
                    <a:pt x="6360" y="8600"/>
                  </a:lnTo>
                  <a:lnTo>
                    <a:pt x="6437" y="8580"/>
                  </a:lnTo>
                  <a:lnTo>
                    <a:pt x="6514" y="8559"/>
                  </a:lnTo>
                  <a:lnTo>
                    <a:pt x="6591" y="8537"/>
                  </a:lnTo>
                  <a:lnTo>
                    <a:pt x="6668" y="8515"/>
                  </a:lnTo>
                  <a:lnTo>
                    <a:pt x="6746" y="8493"/>
                  </a:lnTo>
                  <a:lnTo>
                    <a:pt x="6823" y="8469"/>
                  </a:lnTo>
                  <a:lnTo>
                    <a:pt x="6900" y="8446"/>
                  </a:lnTo>
                  <a:lnTo>
                    <a:pt x="6977" y="8421"/>
                  </a:lnTo>
                  <a:lnTo>
                    <a:pt x="7054" y="8397"/>
                  </a:lnTo>
                  <a:lnTo>
                    <a:pt x="7132" y="8371"/>
                  </a:lnTo>
                  <a:lnTo>
                    <a:pt x="7209" y="8345"/>
                  </a:lnTo>
                  <a:lnTo>
                    <a:pt x="7286" y="8319"/>
                  </a:lnTo>
                  <a:lnTo>
                    <a:pt x="7362" y="8292"/>
                  </a:lnTo>
                  <a:lnTo>
                    <a:pt x="7439" y="8264"/>
                  </a:lnTo>
                  <a:lnTo>
                    <a:pt x="7516" y="8236"/>
                  </a:lnTo>
                  <a:lnTo>
                    <a:pt x="7593" y="8207"/>
                  </a:lnTo>
                  <a:lnTo>
                    <a:pt x="7669" y="8178"/>
                  </a:lnTo>
                  <a:lnTo>
                    <a:pt x="7746" y="8148"/>
                  </a:lnTo>
                  <a:lnTo>
                    <a:pt x="7820" y="8119"/>
                  </a:lnTo>
                  <a:lnTo>
                    <a:pt x="782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43"/>
            <p:cNvSpPr txBox="1"/>
            <p:nvPr/>
          </p:nvSpPr>
          <p:spPr>
            <a:xfrm>
              <a:off x="11380" y="415"/>
              <a:ext cx="7900" cy="89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4200" b="0" i="0" u="none" strike="noStrike" cap="none">
                  <a:solidFill>
                    <a:srgbClr val="000000"/>
                  </a:solidFill>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4200" b="0" i="0" u="none" strike="noStrike" cap="none">
                  <a:solidFill>
                    <a:srgbClr val="000000"/>
                  </a:solidFill>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30"/>
                </a:spcBef>
                <a:spcAft>
                  <a:spcPts val="0"/>
                </a:spcAft>
                <a:buNone/>
              </a:pPr>
              <a:r>
                <a:rPr lang="en-US" sz="5100" b="0" i="0" u="none" strike="noStrike" cap="none">
                  <a:solidFill>
                    <a:srgbClr val="000000"/>
                  </a:solidFill>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p>
              <a:pPr marL="1328420" marR="0" lvl="0" indent="0" algn="l" rtl="0">
                <a:lnSpc>
                  <a:spcPct val="102000"/>
                </a:lnSpc>
                <a:spcBef>
                  <a:spcPts val="0"/>
                </a:spcBef>
                <a:spcAft>
                  <a:spcPts val="0"/>
                </a:spcAft>
                <a:buNone/>
              </a:pPr>
              <a:r>
                <a:rPr lang="en-US" sz="3600" b="0" i="0" u="none" strike="noStrike" cap="none">
                  <a:solidFill>
                    <a:srgbClr val="5E5E5E"/>
                  </a:solidFill>
                  <a:latin typeface="Trebuchet MS"/>
                  <a:ea typeface="Trebuchet MS"/>
                  <a:cs typeface="Trebuchet MS"/>
                  <a:sym typeface="Trebuchet MS"/>
                </a:rPr>
                <a:t>Flashcards are not an effective method for last- minute cramming!</a:t>
              </a:r>
              <a:endParaRPr sz="1100" b="0" i="0" u="none" strike="noStrike" cap="none">
                <a:solidFill>
                  <a:srgbClr val="000000"/>
                </a:solidFill>
                <a:latin typeface="Trebuchet MS"/>
                <a:ea typeface="Trebuchet MS"/>
                <a:cs typeface="Trebuchet MS"/>
                <a:sym typeface="Trebuchet M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44"/>
          <p:cNvSpPr txBox="1"/>
          <p:nvPr/>
        </p:nvSpPr>
        <p:spPr>
          <a:xfrm>
            <a:off x="374752" y="473740"/>
            <a:ext cx="6401707"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Being smart when using flashcards</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Use spaced repetition - </a:t>
            </a:r>
            <a:r>
              <a:rPr lang="en-US" sz="2400" b="0" i="0" u="none" strike="noStrike" cap="none">
                <a:solidFill>
                  <a:srgbClr val="000000"/>
                </a:solidFill>
                <a:latin typeface="Arial"/>
                <a:ea typeface="Arial"/>
                <a:cs typeface="Arial"/>
                <a:sym typeface="Arial"/>
              </a:rPr>
              <a:t>Review your cards at specific, increasing intervals: for example, on Day 1, Day 2, Day 4, Day 8 and so on.</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Spaced repetition works because it activates your long- term memory, while leaving small breaks in-between studying uses your short-term memory.</a:t>
            </a:r>
            <a:endParaRPr sz="2400" b="0" i="0" u="none" strike="noStrike" cap="none">
              <a:solidFill>
                <a:srgbClr val="000000"/>
              </a:solidFill>
              <a:latin typeface="Arial"/>
              <a:ea typeface="Arial"/>
              <a:cs typeface="Arial"/>
              <a:sym typeface="Arial"/>
            </a:endParaRPr>
          </a:p>
        </p:txBody>
      </p:sp>
      <p:pic>
        <p:nvPicPr>
          <p:cNvPr id="408" name="Google Shape;408;p44" descr="Calendar, Cellphone, Display, Electronics, Equipment"/>
          <p:cNvPicPr preferRelativeResize="0"/>
          <p:nvPr/>
        </p:nvPicPr>
        <p:blipFill rotWithShape="1">
          <a:blip r:embed="rId3">
            <a:alphaModFix/>
          </a:blip>
          <a:srcRect/>
          <a:stretch/>
        </p:blipFill>
        <p:spPr>
          <a:xfrm>
            <a:off x="7659301" y="1199706"/>
            <a:ext cx="4157947" cy="525950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45"/>
          <p:cNvSpPr txBox="1"/>
          <p:nvPr/>
        </p:nvSpPr>
        <p:spPr>
          <a:xfrm>
            <a:off x="374752" y="473740"/>
            <a:ext cx="6850507"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Being smart when using flashcards</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Try writing the answer or definition in your own words and giving examples. </a:t>
            </a:r>
            <a:r>
              <a:rPr lang="en-US" sz="2400" b="0" i="0" u="none" strike="noStrike" cap="none">
                <a:solidFill>
                  <a:srgbClr val="000000"/>
                </a:solidFill>
                <a:latin typeface="Arial"/>
                <a:ea typeface="Arial"/>
                <a:cs typeface="Arial"/>
                <a:sym typeface="Arial"/>
              </a:rPr>
              <a:t>This will help your learning and recall.</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Try ‘interleaving’. </a:t>
            </a:r>
            <a:r>
              <a:rPr lang="en-US" sz="2400" b="0" i="0" u="none" strike="noStrike" cap="none">
                <a:solidFill>
                  <a:srgbClr val="000000"/>
                </a:solidFill>
                <a:latin typeface="Arial"/>
                <a:ea typeface="Arial"/>
                <a:cs typeface="Arial"/>
                <a:sym typeface="Arial"/>
              </a:rPr>
              <a:t>Once you have several decks of flashcards for different subjects and topics, try mixing them up. This will test your knowledge across subjects in a single session. Make sure </a:t>
            </a:r>
            <a:r>
              <a:rPr lang="en-US" sz="2400" b="1" i="0" u="none" strike="noStrike" cap="none">
                <a:solidFill>
                  <a:srgbClr val="000000"/>
                </a:solidFill>
                <a:latin typeface="Arial"/>
                <a:ea typeface="Arial"/>
                <a:cs typeface="Arial"/>
                <a:sym typeface="Arial"/>
              </a:rPr>
              <a:t>you are confident </a:t>
            </a:r>
            <a:r>
              <a:rPr lang="en-US" sz="2400" b="0" i="0" u="none" strike="noStrike" cap="none">
                <a:solidFill>
                  <a:srgbClr val="000000"/>
                </a:solidFill>
                <a:latin typeface="Arial"/>
                <a:ea typeface="Arial"/>
                <a:cs typeface="Arial"/>
                <a:sym typeface="Arial"/>
              </a:rPr>
              <a:t>enough to do this every so often.</a:t>
            </a:r>
            <a:endParaRPr sz="2400" b="0" i="0" u="none" strike="noStrike" cap="none">
              <a:solidFill>
                <a:srgbClr val="000000"/>
              </a:solidFill>
              <a:latin typeface="Arial"/>
              <a:ea typeface="Arial"/>
              <a:cs typeface="Arial"/>
              <a:sym typeface="Arial"/>
            </a:endParaRPr>
          </a:p>
        </p:txBody>
      </p:sp>
      <p:pic>
        <p:nvPicPr>
          <p:cNvPr id="418" name="Google Shape;418;p45"/>
          <p:cNvPicPr preferRelativeResize="0"/>
          <p:nvPr/>
        </p:nvPicPr>
        <p:blipFill rotWithShape="1">
          <a:blip r:embed="rId3">
            <a:alphaModFix/>
          </a:blip>
          <a:srcRect/>
          <a:stretch/>
        </p:blipFill>
        <p:spPr>
          <a:xfrm>
            <a:off x="7565735" y="2040675"/>
            <a:ext cx="4432300" cy="39198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46"/>
          <p:cNvSpPr txBox="1"/>
          <p:nvPr/>
        </p:nvSpPr>
        <p:spPr>
          <a:xfrm>
            <a:off x="374752" y="473740"/>
            <a:ext cx="6850507"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Using a </a:t>
            </a:r>
            <a:r>
              <a:rPr lang="en-US" sz="3600" b="1" i="0" u="none" strike="noStrike" cap="none">
                <a:solidFill>
                  <a:srgbClr val="7030A0"/>
                </a:solidFill>
                <a:latin typeface="Arial"/>
                <a:ea typeface="Arial"/>
                <a:cs typeface="Arial"/>
                <a:sym typeface="Arial"/>
              </a:rPr>
              <a:t>system</a:t>
            </a:r>
            <a:r>
              <a:rPr lang="en-US" sz="3600" b="1" i="0" u="none" strike="noStrike" cap="none">
                <a:solidFill>
                  <a:srgbClr val="000000"/>
                </a:solidFill>
                <a:latin typeface="Arial"/>
                <a:ea typeface="Arial"/>
                <a:cs typeface="Arial"/>
                <a:sym typeface="Arial"/>
              </a:rPr>
              <a:t> to revise with flashcards</a:t>
            </a: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The </a:t>
            </a:r>
            <a:r>
              <a:rPr lang="en-US" sz="2400" b="1" i="0" u="none" strike="noStrike" cap="none">
                <a:solidFill>
                  <a:srgbClr val="000000"/>
                </a:solidFill>
                <a:latin typeface="Arial"/>
                <a:ea typeface="Arial"/>
                <a:cs typeface="Arial"/>
                <a:sym typeface="Arial"/>
              </a:rPr>
              <a:t>Leitner system </a:t>
            </a:r>
            <a:r>
              <a:rPr lang="en-US" sz="2400" b="0" i="0" u="none" strike="noStrike" cap="none">
                <a:solidFill>
                  <a:srgbClr val="000000"/>
                </a:solidFill>
                <a:latin typeface="Arial"/>
                <a:ea typeface="Arial"/>
                <a:cs typeface="Arial"/>
                <a:sym typeface="Arial"/>
              </a:rPr>
              <a:t>is a well-known and very effective method of using flashcards. </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It's a form of </a:t>
            </a:r>
            <a:r>
              <a:rPr lang="en-US" sz="2400" b="1" i="0" u="none" strike="noStrike" cap="none">
                <a:solidFill>
                  <a:srgbClr val="000000"/>
                </a:solidFill>
                <a:latin typeface="Arial"/>
                <a:ea typeface="Arial"/>
                <a:cs typeface="Arial"/>
                <a:sym typeface="Arial"/>
              </a:rPr>
              <a:t>spaced repetition </a:t>
            </a:r>
            <a:r>
              <a:rPr lang="en-US" sz="2400" b="0" i="0" u="none" strike="noStrike" cap="none">
                <a:solidFill>
                  <a:srgbClr val="000000"/>
                </a:solidFill>
                <a:latin typeface="Arial"/>
                <a:ea typeface="Arial"/>
                <a:cs typeface="Arial"/>
                <a:sym typeface="Arial"/>
              </a:rPr>
              <a:t>that help you study the cards you don't know more often than the cards you already know well.</a:t>
            </a:r>
            <a:endParaRPr sz="2400" b="0" i="0" u="none" strike="noStrike" cap="none">
              <a:solidFill>
                <a:srgbClr val="000000"/>
              </a:solidFill>
              <a:latin typeface="Arial"/>
              <a:ea typeface="Arial"/>
              <a:cs typeface="Arial"/>
              <a:sym typeface="Arial"/>
            </a:endParaRPr>
          </a:p>
        </p:txBody>
      </p:sp>
      <p:sp>
        <p:nvSpPr>
          <p:cNvPr id="427" name="Google Shape;427;p46"/>
          <p:cNvSpPr/>
          <p:nvPr/>
        </p:nvSpPr>
        <p:spPr>
          <a:xfrm>
            <a:off x="7217950" y="1244183"/>
            <a:ext cx="4974049" cy="5388055"/>
          </a:xfrm>
          <a:custGeom>
            <a:avLst/>
            <a:gdLst/>
            <a:ahLst/>
            <a:cxnLst/>
            <a:rect l="l" t="t" r="r" b="b"/>
            <a:pathLst>
              <a:path w="8314" h="9006" extrusionOk="0">
                <a:moveTo>
                  <a:pt x="8314" y="0"/>
                </a:moveTo>
                <a:lnTo>
                  <a:pt x="8205" y="13"/>
                </a:lnTo>
                <a:lnTo>
                  <a:pt x="8124" y="23"/>
                </a:lnTo>
                <a:lnTo>
                  <a:pt x="8044" y="34"/>
                </a:lnTo>
                <a:lnTo>
                  <a:pt x="7963" y="46"/>
                </a:lnTo>
                <a:lnTo>
                  <a:pt x="7883" y="58"/>
                </a:lnTo>
                <a:lnTo>
                  <a:pt x="7802" y="71"/>
                </a:lnTo>
                <a:lnTo>
                  <a:pt x="7722" y="85"/>
                </a:lnTo>
                <a:lnTo>
                  <a:pt x="7641" y="99"/>
                </a:lnTo>
                <a:lnTo>
                  <a:pt x="7561" y="114"/>
                </a:lnTo>
                <a:lnTo>
                  <a:pt x="7481" y="130"/>
                </a:lnTo>
                <a:lnTo>
                  <a:pt x="7400" y="146"/>
                </a:lnTo>
                <a:lnTo>
                  <a:pt x="7320" y="162"/>
                </a:lnTo>
                <a:lnTo>
                  <a:pt x="7239" y="180"/>
                </a:lnTo>
                <a:lnTo>
                  <a:pt x="7159" y="198"/>
                </a:lnTo>
                <a:lnTo>
                  <a:pt x="7079" y="217"/>
                </a:lnTo>
                <a:lnTo>
                  <a:pt x="6999" y="236"/>
                </a:lnTo>
                <a:lnTo>
                  <a:pt x="6919" y="256"/>
                </a:lnTo>
                <a:lnTo>
                  <a:pt x="6839" y="276"/>
                </a:lnTo>
                <a:lnTo>
                  <a:pt x="6759" y="297"/>
                </a:lnTo>
                <a:lnTo>
                  <a:pt x="6679" y="319"/>
                </a:lnTo>
                <a:lnTo>
                  <a:pt x="6600" y="341"/>
                </a:lnTo>
                <a:lnTo>
                  <a:pt x="6520" y="363"/>
                </a:lnTo>
                <a:lnTo>
                  <a:pt x="6441" y="387"/>
                </a:lnTo>
                <a:lnTo>
                  <a:pt x="6362" y="411"/>
                </a:lnTo>
                <a:lnTo>
                  <a:pt x="6283" y="435"/>
                </a:lnTo>
                <a:lnTo>
                  <a:pt x="6204" y="460"/>
                </a:lnTo>
                <a:lnTo>
                  <a:pt x="6125" y="485"/>
                </a:lnTo>
                <a:lnTo>
                  <a:pt x="6046" y="512"/>
                </a:lnTo>
                <a:lnTo>
                  <a:pt x="5968" y="538"/>
                </a:lnTo>
                <a:lnTo>
                  <a:pt x="5890" y="565"/>
                </a:lnTo>
                <a:lnTo>
                  <a:pt x="5811" y="593"/>
                </a:lnTo>
                <a:lnTo>
                  <a:pt x="5734" y="621"/>
                </a:lnTo>
                <a:lnTo>
                  <a:pt x="5656" y="650"/>
                </a:lnTo>
                <a:lnTo>
                  <a:pt x="5578" y="679"/>
                </a:lnTo>
                <a:lnTo>
                  <a:pt x="5501" y="709"/>
                </a:lnTo>
                <a:lnTo>
                  <a:pt x="5424" y="739"/>
                </a:lnTo>
                <a:lnTo>
                  <a:pt x="5347" y="770"/>
                </a:lnTo>
                <a:lnTo>
                  <a:pt x="5271" y="801"/>
                </a:lnTo>
                <a:lnTo>
                  <a:pt x="5194" y="833"/>
                </a:lnTo>
                <a:lnTo>
                  <a:pt x="5118" y="865"/>
                </a:lnTo>
                <a:lnTo>
                  <a:pt x="5042" y="898"/>
                </a:lnTo>
                <a:lnTo>
                  <a:pt x="4967" y="931"/>
                </a:lnTo>
                <a:lnTo>
                  <a:pt x="4892" y="964"/>
                </a:lnTo>
                <a:lnTo>
                  <a:pt x="4817" y="998"/>
                </a:lnTo>
                <a:lnTo>
                  <a:pt x="4742" y="1033"/>
                </a:lnTo>
                <a:lnTo>
                  <a:pt x="4668" y="1068"/>
                </a:lnTo>
                <a:lnTo>
                  <a:pt x="4593" y="1104"/>
                </a:lnTo>
                <a:lnTo>
                  <a:pt x="4520" y="1140"/>
                </a:lnTo>
                <a:lnTo>
                  <a:pt x="4446" y="1176"/>
                </a:lnTo>
                <a:lnTo>
                  <a:pt x="4373" y="1213"/>
                </a:lnTo>
                <a:lnTo>
                  <a:pt x="4300" y="1250"/>
                </a:lnTo>
                <a:lnTo>
                  <a:pt x="4228" y="1288"/>
                </a:lnTo>
                <a:lnTo>
                  <a:pt x="4156" y="1326"/>
                </a:lnTo>
                <a:lnTo>
                  <a:pt x="4084" y="1364"/>
                </a:lnTo>
                <a:lnTo>
                  <a:pt x="4013" y="1403"/>
                </a:lnTo>
                <a:lnTo>
                  <a:pt x="3942" y="1443"/>
                </a:lnTo>
                <a:lnTo>
                  <a:pt x="3871" y="1482"/>
                </a:lnTo>
                <a:lnTo>
                  <a:pt x="3801" y="1522"/>
                </a:lnTo>
                <a:lnTo>
                  <a:pt x="3731" y="1563"/>
                </a:lnTo>
                <a:lnTo>
                  <a:pt x="3661" y="1604"/>
                </a:lnTo>
                <a:lnTo>
                  <a:pt x="3592" y="1645"/>
                </a:lnTo>
                <a:lnTo>
                  <a:pt x="3524" y="1687"/>
                </a:lnTo>
                <a:lnTo>
                  <a:pt x="3456" y="1729"/>
                </a:lnTo>
                <a:lnTo>
                  <a:pt x="3388" y="1772"/>
                </a:lnTo>
                <a:lnTo>
                  <a:pt x="3320" y="1814"/>
                </a:lnTo>
                <a:lnTo>
                  <a:pt x="3254" y="1858"/>
                </a:lnTo>
                <a:lnTo>
                  <a:pt x="3187" y="1901"/>
                </a:lnTo>
                <a:lnTo>
                  <a:pt x="3121" y="1945"/>
                </a:lnTo>
                <a:lnTo>
                  <a:pt x="3056" y="1989"/>
                </a:lnTo>
                <a:lnTo>
                  <a:pt x="2991" y="2034"/>
                </a:lnTo>
                <a:lnTo>
                  <a:pt x="2926" y="2079"/>
                </a:lnTo>
                <a:lnTo>
                  <a:pt x="2862" y="2124"/>
                </a:lnTo>
                <a:lnTo>
                  <a:pt x="2799" y="2170"/>
                </a:lnTo>
                <a:lnTo>
                  <a:pt x="2736" y="2216"/>
                </a:lnTo>
                <a:lnTo>
                  <a:pt x="2673" y="2262"/>
                </a:lnTo>
                <a:lnTo>
                  <a:pt x="2611" y="2309"/>
                </a:lnTo>
                <a:lnTo>
                  <a:pt x="2550" y="2355"/>
                </a:lnTo>
                <a:lnTo>
                  <a:pt x="2489" y="2403"/>
                </a:lnTo>
                <a:lnTo>
                  <a:pt x="2428" y="2450"/>
                </a:lnTo>
                <a:lnTo>
                  <a:pt x="2368" y="2498"/>
                </a:lnTo>
                <a:lnTo>
                  <a:pt x="2309" y="2546"/>
                </a:lnTo>
                <a:lnTo>
                  <a:pt x="2250" y="2594"/>
                </a:lnTo>
                <a:lnTo>
                  <a:pt x="2192" y="2643"/>
                </a:lnTo>
                <a:lnTo>
                  <a:pt x="2135" y="2692"/>
                </a:lnTo>
                <a:lnTo>
                  <a:pt x="2078" y="2741"/>
                </a:lnTo>
                <a:lnTo>
                  <a:pt x="2021" y="2791"/>
                </a:lnTo>
                <a:lnTo>
                  <a:pt x="1965" y="2840"/>
                </a:lnTo>
                <a:lnTo>
                  <a:pt x="1910" y="2890"/>
                </a:lnTo>
                <a:lnTo>
                  <a:pt x="1856" y="2941"/>
                </a:lnTo>
                <a:lnTo>
                  <a:pt x="1802" y="2991"/>
                </a:lnTo>
                <a:lnTo>
                  <a:pt x="1749" y="3042"/>
                </a:lnTo>
                <a:lnTo>
                  <a:pt x="1696" y="3093"/>
                </a:lnTo>
                <a:lnTo>
                  <a:pt x="1644" y="3144"/>
                </a:lnTo>
                <a:lnTo>
                  <a:pt x="1593" y="3196"/>
                </a:lnTo>
                <a:lnTo>
                  <a:pt x="1542" y="3247"/>
                </a:lnTo>
                <a:lnTo>
                  <a:pt x="1492" y="3299"/>
                </a:lnTo>
                <a:lnTo>
                  <a:pt x="1442" y="3351"/>
                </a:lnTo>
                <a:lnTo>
                  <a:pt x="1394" y="3404"/>
                </a:lnTo>
                <a:lnTo>
                  <a:pt x="1346" y="3456"/>
                </a:lnTo>
                <a:lnTo>
                  <a:pt x="1299" y="3509"/>
                </a:lnTo>
                <a:lnTo>
                  <a:pt x="1252" y="3562"/>
                </a:lnTo>
                <a:lnTo>
                  <a:pt x="1206" y="3615"/>
                </a:lnTo>
                <a:lnTo>
                  <a:pt x="1161" y="3668"/>
                </a:lnTo>
                <a:lnTo>
                  <a:pt x="1117" y="3722"/>
                </a:lnTo>
                <a:lnTo>
                  <a:pt x="1073" y="3775"/>
                </a:lnTo>
                <a:lnTo>
                  <a:pt x="1030" y="3829"/>
                </a:lnTo>
                <a:lnTo>
                  <a:pt x="988" y="3883"/>
                </a:lnTo>
                <a:lnTo>
                  <a:pt x="947" y="3937"/>
                </a:lnTo>
                <a:lnTo>
                  <a:pt x="906" y="3992"/>
                </a:lnTo>
                <a:lnTo>
                  <a:pt x="866" y="4046"/>
                </a:lnTo>
                <a:lnTo>
                  <a:pt x="827" y="4101"/>
                </a:lnTo>
                <a:lnTo>
                  <a:pt x="789" y="4156"/>
                </a:lnTo>
                <a:lnTo>
                  <a:pt x="751" y="4211"/>
                </a:lnTo>
                <a:lnTo>
                  <a:pt x="714" y="4266"/>
                </a:lnTo>
                <a:lnTo>
                  <a:pt x="679" y="4321"/>
                </a:lnTo>
                <a:lnTo>
                  <a:pt x="644" y="4376"/>
                </a:lnTo>
                <a:lnTo>
                  <a:pt x="609" y="4432"/>
                </a:lnTo>
                <a:lnTo>
                  <a:pt x="576" y="4487"/>
                </a:lnTo>
                <a:lnTo>
                  <a:pt x="543" y="4543"/>
                </a:lnTo>
                <a:lnTo>
                  <a:pt x="512" y="4599"/>
                </a:lnTo>
                <a:lnTo>
                  <a:pt x="481" y="4655"/>
                </a:lnTo>
                <a:lnTo>
                  <a:pt x="451" y="4711"/>
                </a:lnTo>
                <a:lnTo>
                  <a:pt x="422" y="4767"/>
                </a:lnTo>
                <a:lnTo>
                  <a:pt x="393" y="4823"/>
                </a:lnTo>
                <a:lnTo>
                  <a:pt x="366" y="4879"/>
                </a:lnTo>
                <a:lnTo>
                  <a:pt x="340" y="4936"/>
                </a:lnTo>
                <a:lnTo>
                  <a:pt x="314" y="4992"/>
                </a:lnTo>
                <a:lnTo>
                  <a:pt x="289" y="5049"/>
                </a:lnTo>
                <a:lnTo>
                  <a:pt x="266" y="5105"/>
                </a:lnTo>
                <a:lnTo>
                  <a:pt x="243" y="5162"/>
                </a:lnTo>
                <a:lnTo>
                  <a:pt x="217" y="5228"/>
                </a:lnTo>
                <a:lnTo>
                  <a:pt x="193" y="5295"/>
                </a:lnTo>
                <a:lnTo>
                  <a:pt x="170" y="5361"/>
                </a:lnTo>
                <a:lnTo>
                  <a:pt x="149" y="5426"/>
                </a:lnTo>
                <a:lnTo>
                  <a:pt x="129" y="5491"/>
                </a:lnTo>
                <a:lnTo>
                  <a:pt x="111" y="5556"/>
                </a:lnTo>
                <a:lnTo>
                  <a:pt x="94" y="5620"/>
                </a:lnTo>
                <a:lnTo>
                  <a:pt x="78" y="5684"/>
                </a:lnTo>
                <a:lnTo>
                  <a:pt x="64" y="5748"/>
                </a:lnTo>
                <a:lnTo>
                  <a:pt x="52" y="5811"/>
                </a:lnTo>
                <a:lnTo>
                  <a:pt x="40" y="5873"/>
                </a:lnTo>
                <a:lnTo>
                  <a:pt x="31" y="5935"/>
                </a:lnTo>
                <a:lnTo>
                  <a:pt x="22" y="5997"/>
                </a:lnTo>
                <a:lnTo>
                  <a:pt x="15" y="6058"/>
                </a:lnTo>
                <a:lnTo>
                  <a:pt x="9" y="6119"/>
                </a:lnTo>
                <a:lnTo>
                  <a:pt x="5" y="6179"/>
                </a:lnTo>
                <a:lnTo>
                  <a:pt x="0" y="6298"/>
                </a:lnTo>
                <a:lnTo>
                  <a:pt x="0" y="6357"/>
                </a:lnTo>
                <a:lnTo>
                  <a:pt x="1" y="6416"/>
                </a:lnTo>
                <a:lnTo>
                  <a:pt x="7" y="6531"/>
                </a:lnTo>
                <a:lnTo>
                  <a:pt x="19" y="6644"/>
                </a:lnTo>
                <a:lnTo>
                  <a:pt x="36" y="6756"/>
                </a:lnTo>
                <a:lnTo>
                  <a:pt x="57" y="6865"/>
                </a:lnTo>
                <a:lnTo>
                  <a:pt x="84" y="6972"/>
                </a:lnTo>
                <a:lnTo>
                  <a:pt x="117" y="7076"/>
                </a:lnTo>
                <a:lnTo>
                  <a:pt x="154" y="7179"/>
                </a:lnTo>
                <a:lnTo>
                  <a:pt x="196" y="7279"/>
                </a:lnTo>
                <a:lnTo>
                  <a:pt x="243" y="7377"/>
                </a:lnTo>
                <a:lnTo>
                  <a:pt x="295" y="7473"/>
                </a:lnTo>
                <a:lnTo>
                  <a:pt x="351" y="7566"/>
                </a:lnTo>
                <a:lnTo>
                  <a:pt x="413" y="7656"/>
                </a:lnTo>
                <a:lnTo>
                  <a:pt x="479" y="7745"/>
                </a:lnTo>
                <a:lnTo>
                  <a:pt x="549" y="7830"/>
                </a:lnTo>
                <a:lnTo>
                  <a:pt x="625" y="7913"/>
                </a:lnTo>
                <a:lnTo>
                  <a:pt x="704" y="7993"/>
                </a:lnTo>
                <a:lnTo>
                  <a:pt x="789" y="8071"/>
                </a:lnTo>
                <a:lnTo>
                  <a:pt x="877" y="8146"/>
                </a:lnTo>
                <a:lnTo>
                  <a:pt x="970" y="8218"/>
                </a:lnTo>
                <a:lnTo>
                  <a:pt x="1068" y="8287"/>
                </a:lnTo>
                <a:lnTo>
                  <a:pt x="1118" y="8321"/>
                </a:lnTo>
                <a:lnTo>
                  <a:pt x="1169" y="8353"/>
                </a:lnTo>
                <a:lnTo>
                  <a:pt x="1222" y="8385"/>
                </a:lnTo>
                <a:lnTo>
                  <a:pt x="1275" y="8417"/>
                </a:lnTo>
                <a:lnTo>
                  <a:pt x="1329" y="8447"/>
                </a:lnTo>
                <a:lnTo>
                  <a:pt x="1385" y="8477"/>
                </a:lnTo>
                <a:lnTo>
                  <a:pt x="1441" y="8506"/>
                </a:lnTo>
                <a:lnTo>
                  <a:pt x="1499" y="8535"/>
                </a:lnTo>
                <a:lnTo>
                  <a:pt x="1557" y="8562"/>
                </a:lnTo>
                <a:lnTo>
                  <a:pt x="1617" y="8589"/>
                </a:lnTo>
                <a:lnTo>
                  <a:pt x="1677" y="8615"/>
                </a:lnTo>
                <a:lnTo>
                  <a:pt x="1739" y="8640"/>
                </a:lnTo>
                <a:lnTo>
                  <a:pt x="1801" y="8665"/>
                </a:lnTo>
                <a:lnTo>
                  <a:pt x="1865" y="8688"/>
                </a:lnTo>
                <a:lnTo>
                  <a:pt x="1929" y="8711"/>
                </a:lnTo>
                <a:lnTo>
                  <a:pt x="1994" y="8733"/>
                </a:lnTo>
                <a:lnTo>
                  <a:pt x="2061" y="8754"/>
                </a:lnTo>
                <a:lnTo>
                  <a:pt x="2128" y="8775"/>
                </a:lnTo>
                <a:lnTo>
                  <a:pt x="2196" y="8794"/>
                </a:lnTo>
                <a:lnTo>
                  <a:pt x="2265" y="8813"/>
                </a:lnTo>
                <a:lnTo>
                  <a:pt x="2335" y="8831"/>
                </a:lnTo>
                <a:lnTo>
                  <a:pt x="2406" y="8848"/>
                </a:lnTo>
                <a:lnTo>
                  <a:pt x="2478" y="8864"/>
                </a:lnTo>
                <a:lnTo>
                  <a:pt x="2551" y="8880"/>
                </a:lnTo>
                <a:lnTo>
                  <a:pt x="2625" y="8894"/>
                </a:lnTo>
                <a:lnTo>
                  <a:pt x="2699" y="8908"/>
                </a:lnTo>
                <a:lnTo>
                  <a:pt x="2775" y="8921"/>
                </a:lnTo>
                <a:lnTo>
                  <a:pt x="2851" y="8933"/>
                </a:lnTo>
                <a:lnTo>
                  <a:pt x="2928" y="8944"/>
                </a:lnTo>
                <a:lnTo>
                  <a:pt x="3006" y="8954"/>
                </a:lnTo>
                <a:lnTo>
                  <a:pt x="3085" y="8963"/>
                </a:lnTo>
                <a:lnTo>
                  <a:pt x="3165" y="8971"/>
                </a:lnTo>
                <a:lnTo>
                  <a:pt x="3245" y="8979"/>
                </a:lnTo>
                <a:lnTo>
                  <a:pt x="3327" y="8985"/>
                </a:lnTo>
                <a:lnTo>
                  <a:pt x="3409" y="8991"/>
                </a:lnTo>
                <a:lnTo>
                  <a:pt x="3492" y="8996"/>
                </a:lnTo>
                <a:lnTo>
                  <a:pt x="3576" y="9000"/>
                </a:lnTo>
                <a:lnTo>
                  <a:pt x="3660" y="9002"/>
                </a:lnTo>
                <a:lnTo>
                  <a:pt x="3746" y="9004"/>
                </a:lnTo>
                <a:lnTo>
                  <a:pt x="3832" y="9005"/>
                </a:lnTo>
                <a:lnTo>
                  <a:pt x="3919" y="9005"/>
                </a:lnTo>
                <a:lnTo>
                  <a:pt x="4007" y="9004"/>
                </a:lnTo>
                <a:lnTo>
                  <a:pt x="4096" y="9002"/>
                </a:lnTo>
                <a:lnTo>
                  <a:pt x="4185" y="9000"/>
                </a:lnTo>
                <a:lnTo>
                  <a:pt x="4275" y="8996"/>
                </a:lnTo>
                <a:lnTo>
                  <a:pt x="4366" y="8991"/>
                </a:lnTo>
                <a:lnTo>
                  <a:pt x="4457" y="8985"/>
                </a:lnTo>
                <a:lnTo>
                  <a:pt x="4550" y="8978"/>
                </a:lnTo>
                <a:lnTo>
                  <a:pt x="4643" y="8971"/>
                </a:lnTo>
                <a:lnTo>
                  <a:pt x="4737" y="8962"/>
                </a:lnTo>
                <a:lnTo>
                  <a:pt x="4831" y="8952"/>
                </a:lnTo>
                <a:lnTo>
                  <a:pt x="4906" y="8944"/>
                </a:lnTo>
                <a:lnTo>
                  <a:pt x="4982" y="8935"/>
                </a:lnTo>
                <a:lnTo>
                  <a:pt x="5057" y="8925"/>
                </a:lnTo>
                <a:lnTo>
                  <a:pt x="5133" y="8915"/>
                </a:lnTo>
                <a:lnTo>
                  <a:pt x="5209" y="8904"/>
                </a:lnTo>
                <a:lnTo>
                  <a:pt x="5285" y="8892"/>
                </a:lnTo>
                <a:lnTo>
                  <a:pt x="5361" y="8880"/>
                </a:lnTo>
                <a:lnTo>
                  <a:pt x="5437" y="8867"/>
                </a:lnTo>
                <a:lnTo>
                  <a:pt x="5513" y="8854"/>
                </a:lnTo>
                <a:lnTo>
                  <a:pt x="5590" y="8840"/>
                </a:lnTo>
                <a:lnTo>
                  <a:pt x="5666" y="8826"/>
                </a:lnTo>
                <a:lnTo>
                  <a:pt x="5743" y="8811"/>
                </a:lnTo>
                <a:lnTo>
                  <a:pt x="5820" y="8795"/>
                </a:lnTo>
                <a:lnTo>
                  <a:pt x="5897" y="8779"/>
                </a:lnTo>
                <a:lnTo>
                  <a:pt x="5974" y="8762"/>
                </a:lnTo>
                <a:lnTo>
                  <a:pt x="6051" y="8744"/>
                </a:lnTo>
                <a:lnTo>
                  <a:pt x="6128" y="8726"/>
                </a:lnTo>
                <a:lnTo>
                  <a:pt x="6205" y="8708"/>
                </a:lnTo>
                <a:lnTo>
                  <a:pt x="6282" y="8688"/>
                </a:lnTo>
                <a:lnTo>
                  <a:pt x="6359" y="8669"/>
                </a:lnTo>
                <a:lnTo>
                  <a:pt x="6436" y="8648"/>
                </a:lnTo>
                <a:lnTo>
                  <a:pt x="6514" y="8627"/>
                </a:lnTo>
                <a:lnTo>
                  <a:pt x="6591" y="8606"/>
                </a:lnTo>
                <a:lnTo>
                  <a:pt x="6668" y="8584"/>
                </a:lnTo>
                <a:lnTo>
                  <a:pt x="6745" y="8561"/>
                </a:lnTo>
                <a:lnTo>
                  <a:pt x="6823" y="8538"/>
                </a:lnTo>
                <a:lnTo>
                  <a:pt x="6900" y="8514"/>
                </a:lnTo>
                <a:lnTo>
                  <a:pt x="6977" y="8490"/>
                </a:lnTo>
                <a:lnTo>
                  <a:pt x="7054" y="8465"/>
                </a:lnTo>
                <a:lnTo>
                  <a:pt x="7131" y="8440"/>
                </a:lnTo>
                <a:lnTo>
                  <a:pt x="7208" y="8414"/>
                </a:lnTo>
                <a:lnTo>
                  <a:pt x="7285" y="8387"/>
                </a:lnTo>
                <a:lnTo>
                  <a:pt x="7362" y="8360"/>
                </a:lnTo>
                <a:lnTo>
                  <a:pt x="7439" y="8333"/>
                </a:lnTo>
                <a:lnTo>
                  <a:pt x="7516" y="8305"/>
                </a:lnTo>
                <a:lnTo>
                  <a:pt x="7592" y="8276"/>
                </a:lnTo>
                <a:lnTo>
                  <a:pt x="7669" y="8247"/>
                </a:lnTo>
                <a:lnTo>
                  <a:pt x="7745" y="8217"/>
                </a:lnTo>
                <a:lnTo>
                  <a:pt x="7822" y="8187"/>
                </a:lnTo>
                <a:lnTo>
                  <a:pt x="7898" y="8156"/>
                </a:lnTo>
                <a:lnTo>
                  <a:pt x="7974" y="8125"/>
                </a:lnTo>
                <a:lnTo>
                  <a:pt x="8050" y="8093"/>
                </a:lnTo>
                <a:lnTo>
                  <a:pt x="8126" y="8060"/>
                </a:lnTo>
                <a:lnTo>
                  <a:pt x="8201" y="8027"/>
                </a:lnTo>
                <a:lnTo>
                  <a:pt x="8277" y="7994"/>
                </a:lnTo>
                <a:lnTo>
                  <a:pt x="8314" y="4640"/>
                </a:lnTo>
                <a:lnTo>
                  <a:pt x="8314" y="0"/>
                </a:lnTo>
                <a:close/>
              </a:path>
            </a:pathLst>
          </a:custGeom>
          <a:solidFill>
            <a:srgbClr val="931F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46"/>
          <p:cNvSpPr txBox="1"/>
          <p:nvPr/>
        </p:nvSpPr>
        <p:spPr>
          <a:xfrm>
            <a:off x="8969116" y="2964385"/>
            <a:ext cx="284813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In the 1970s, a Geman populariser of science, Sebastian Leitner, developed the method </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6" name="Google Shape;436;p47"/>
          <p:cNvSpPr/>
          <p:nvPr/>
        </p:nvSpPr>
        <p:spPr>
          <a:xfrm>
            <a:off x="404735" y="6190938"/>
            <a:ext cx="914399" cy="299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7" name="Google Shape;437;p47" descr="Trying to memorize everything you need for your exams and tests can take a long time. However, spaced repetition can help you speed the learning process up significantly - and it can complement almost any other study technique.&#10;&#10;This video dives into the history behind this technique, explores how it affects our memory (through what's called the Spacing Effect), and shows you exactly how you can use it both with paper flash cards and with apps.&#10;&#10;Get your own College Info Geek t-shirt!&#10;&#10;https://store.dftba.com/products/learning-doesnt-end-shirt&#10;&#10;Read the companion article for this video:&#10;&#10;http://collegeinfogeek.com/spaced-repetition-memory-technique/&#10;&#10;My book &quot;10 Steps to Earning Awesome Grades&quot; is completely free, so check it out if you're interested in improving your grades!&#10;&#10;http://collegeinfogeek.com/get-better-grades/&#10;&#10;Discuss this video in the CIG community: &#10;&#10;https://www.reddit.com/r/collegeinfogeek/comments/4xaz8o/the_most_powerful_technique_for_remembering_what/&#10;&#10;----------&#10;&#10;Videos you might want to watch next:&#10;&#10;8 Tips for Studying with Flash Cards: https://www.youtube.com/watch?v=mzCEJVtED0U&amp;list=PLx65qkgCWNJIBzsXii5b6hze09et4cu5n&#10;&#10;How to Take Faster Notes: https://www.youtube.com/watch?v=uL_YjcGoszo&amp;list=PLx65qkgCWNJIBzsXii5b6hze09et4cu5n&#10;&#10;----------&#10;&#10;If you want to get even more strategies and tips on becoming a more productive, successful student, subscribe to my channel right here:&#10;&#10;http://buff.ly/1vQP5ar&#10;&#10;Twitter ➔ https://twitter.com/tomfrankly&#10;Instagram ➔ https://instagram.com/tomfrankly&#10;&#10;~ created by Thomas Frank" title="The Most Powerful Way to Remember What You Study">
            <a:hlinkClick r:id="rId3"/>
          </p:cNvPr>
          <p:cNvPicPr preferRelativeResize="0"/>
          <p:nvPr/>
        </p:nvPicPr>
        <p:blipFill>
          <a:blip r:embed="rId4">
            <a:alphaModFix/>
          </a:blip>
          <a:stretch>
            <a:fillRect/>
          </a:stretch>
        </p:blipFill>
        <p:spPr>
          <a:xfrm>
            <a:off x="1881900" y="128525"/>
            <a:ext cx="7633500" cy="5725125"/>
          </a:xfrm>
          <a:prstGeom prst="rect">
            <a:avLst/>
          </a:prstGeom>
          <a:noFill/>
          <a:ln>
            <a:noFill/>
          </a:ln>
        </p:spPr>
      </p:pic>
      <p:sp>
        <p:nvSpPr>
          <p:cNvPr id="438" name="Google Shape;438;p47"/>
          <p:cNvSpPr txBox="1"/>
          <p:nvPr/>
        </p:nvSpPr>
        <p:spPr>
          <a:xfrm>
            <a:off x="1818100" y="5981413"/>
            <a:ext cx="9402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t>The Leitner System - start at  3:00 minutes (7:46 in total)</a:t>
            </a: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5" name="Google Shape;445;p48"/>
          <p:cNvPicPr preferRelativeResize="0"/>
          <p:nvPr/>
        </p:nvPicPr>
        <p:blipFill rotWithShape="1">
          <a:blip r:embed="rId3">
            <a:alphaModFix/>
          </a:blip>
          <a:srcRect/>
          <a:stretch/>
        </p:blipFill>
        <p:spPr>
          <a:xfrm>
            <a:off x="10960925" y="139763"/>
            <a:ext cx="1037110" cy="844519"/>
          </a:xfrm>
          <a:prstGeom prst="rect">
            <a:avLst/>
          </a:prstGeom>
          <a:noFill/>
          <a:ln>
            <a:noFill/>
          </a:ln>
        </p:spPr>
      </p:pic>
      <p:pic>
        <p:nvPicPr>
          <p:cNvPr id="446" name="Google Shape;446;p48" descr="Diagram&#10;&#10;Description automatically generated with medium confidence"/>
          <p:cNvPicPr preferRelativeResize="0"/>
          <p:nvPr/>
        </p:nvPicPr>
        <p:blipFill rotWithShape="1">
          <a:blip r:embed="rId4">
            <a:alphaModFix/>
          </a:blip>
          <a:srcRect/>
          <a:stretch/>
        </p:blipFill>
        <p:spPr>
          <a:xfrm>
            <a:off x="404735" y="0"/>
            <a:ext cx="11787265" cy="6322541"/>
          </a:xfrm>
          <a:prstGeom prst="rect">
            <a:avLst/>
          </a:prstGeom>
          <a:noFill/>
          <a:ln>
            <a:noFill/>
          </a:ln>
        </p:spPr>
      </p:pic>
      <p:sp>
        <p:nvSpPr>
          <p:cNvPr id="447" name="Google Shape;447;p48"/>
          <p:cNvSpPr/>
          <p:nvPr/>
        </p:nvSpPr>
        <p:spPr>
          <a:xfrm>
            <a:off x="404735" y="6190938"/>
            <a:ext cx="914400" cy="299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6" name="Google Shape;456;p49"/>
          <p:cNvSpPr txBox="1"/>
          <p:nvPr/>
        </p:nvSpPr>
        <p:spPr>
          <a:xfrm>
            <a:off x="8969116" y="2964385"/>
            <a:ext cx="284813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In the 1970s, a Geman populariser of science, Sebastian Leitner, developed the method </a:t>
            </a:r>
            <a:endParaRPr sz="2400" b="0" i="0" u="none" strike="noStrike" cap="none">
              <a:solidFill>
                <a:schemeClr val="lt1"/>
              </a:solidFill>
              <a:latin typeface="Arial"/>
              <a:ea typeface="Arial"/>
              <a:cs typeface="Arial"/>
              <a:sym typeface="Arial"/>
            </a:endParaRPr>
          </a:p>
        </p:txBody>
      </p:sp>
      <p:sp>
        <p:nvSpPr>
          <p:cNvPr id="457" name="Google Shape;457;p49"/>
          <p:cNvSpPr txBox="1"/>
          <p:nvPr/>
        </p:nvSpPr>
        <p:spPr>
          <a:xfrm>
            <a:off x="7178573" y="2150252"/>
            <a:ext cx="4638675" cy="2308225"/>
          </a:xfrm>
          <a:prstGeom prst="rect">
            <a:avLst/>
          </a:prstGeom>
          <a:solidFill>
            <a:srgbClr val="931F9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Box 1: Every day Box 2: Every 2 days</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Box 3: Every 3 days</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Box 4: Every 4 days</a:t>
            </a:r>
            <a:endParaRPr sz="1800" b="0" i="0" u="none" strike="noStrike" cap="none">
              <a:solidFill>
                <a:schemeClr val="dk1"/>
              </a:solidFill>
              <a:latin typeface="Arial"/>
              <a:ea typeface="Arial"/>
              <a:cs typeface="Arial"/>
              <a:sym typeface="Arial"/>
            </a:endParaRPr>
          </a:p>
        </p:txBody>
      </p:sp>
      <p:sp>
        <p:nvSpPr>
          <p:cNvPr id="458" name="Google Shape;458;p49"/>
          <p:cNvSpPr/>
          <p:nvPr/>
        </p:nvSpPr>
        <p:spPr>
          <a:xfrm>
            <a:off x="0" y="0"/>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49"/>
          <p:cNvSpPr/>
          <p:nvPr/>
        </p:nvSpPr>
        <p:spPr>
          <a:xfrm>
            <a:off x="-1216085" y="1932976"/>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49"/>
          <p:cNvSpPr/>
          <p:nvPr/>
        </p:nvSpPr>
        <p:spPr>
          <a:xfrm flipH="1">
            <a:off x="374752" y="372111"/>
            <a:ext cx="6596485" cy="550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3200" b="1" i="0" u="none" strike="noStrike" cap="none">
                <a:solidFill>
                  <a:srgbClr val="7030A0"/>
                </a:solidFill>
                <a:latin typeface="Arial"/>
                <a:ea typeface="Arial"/>
                <a:cs typeface="Arial"/>
                <a:sym typeface="Arial"/>
              </a:rPr>
              <a:t>Leitner System – The Key</a:t>
            </a:r>
            <a:endParaRPr sz="3200" b="1" i="0" u="none" strike="noStrike" cap="none">
              <a:solidFill>
                <a:srgbClr val="7030A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The key is that the cards you know less well are reviewed more frequently than the cards in the higher boxes</a:t>
            </a:r>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You now must choose the frequency at which you review each box</a:t>
            </a:r>
            <a:r>
              <a:rPr lang="en-US" sz="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8" name="Google Shape;468;p50"/>
          <p:cNvSpPr/>
          <p:nvPr/>
        </p:nvSpPr>
        <p:spPr>
          <a:xfrm>
            <a:off x="0" y="0"/>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50"/>
          <p:cNvSpPr/>
          <p:nvPr/>
        </p:nvSpPr>
        <p:spPr>
          <a:xfrm>
            <a:off x="-1216085" y="1932976"/>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70" name="Google Shape;470;p50" descr="A person sitting at a desk&#10;&#10;Description automatically generated with medium confidence"/>
          <p:cNvPicPr preferRelativeResize="0"/>
          <p:nvPr/>
        </p:nvPicPr>
        <p:blipFill rotWithShape="1">
          <a:blip r:embed="rId3">
            <a:alphaModFix/>
          </a:blip>
          <a:srcRect/>
          <a:stretch/>
        </p:blipFill>
        <p:spPr>
          <a:xfrm>
            <a:off x="0" y="905537"/>
            <a:ext cx="12192000" cy="585308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8" name="Google Shape;478;p51"/>
          <p:cNvSpPr/>
          <p:nvPr/>
        </p:nvSpPr>
        <p:spPr>
          <a:xfrm>
            <a:off x="0" y="0"/>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51"/>
          <p:cNvSpPr/>
          <p:nvPr/>
        </p:nvSpPr>
        <p:spPr>
          <a:xfrm>
            <a:off x="-1216085" y="1932976"/>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80" name="Google Shape;480;p51" descr="A picture containing text&#10;&#10;Description automatically generated"/>
          <p:cNvPicPr preferRelativeResize="0"/>
          <p:nvPr/>
        </p:nvPicPr>
        <p:blipFill rotWithShape="1">
          <a:blip r:embed="rId3">
            <a:alphaModFix/>
          </a:blip>
          <a:srcRect/>
          <a:stretch/>
        </p:blipFill>
        <p:spPr>
          <a:xfrm>
            <a:off x="476581" y="944339"/>
            <a:ext cx="11055957" cy="54493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7" name="Google Shape;117;p16"/>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latin typeface="Gill Sans MT" panose="020B0502020104020203" pitchFamily="34" charset="0"/>
              </a:rPr>
              <a:t>What is Retrieval Practice?</a:t>
            </a:r>
            <a:endParaRPr b="1" u="sng">
              <a:solidFill>
                <a:srgbClr val="7030A0"/>
              </a:solidFill>
              <a:latin typeface="Gill Sans MT" panose="020B0502020104020203" pitchFamily="34" charset="0"/>
            </a:endParaRPr>
          </a:p>
        </p:txBody>
      </p:sp>
      <p:sp>
        <p:nvSpPr>
          <p:cNvPr id="118" name="Google Shape;118;p16"/>
          <p:cNvSpPr txBox="1"/>
          <p:nvPr/>
        </p:nvSpPr>
        <p:spPr>
          <a:xfrm>
            <a:off x="408050" y="1053050"/>
            <a:ext cx="112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9" name="Google Shape;119;p16"/>
          <p:cNvSpPr txBox="1"/>
          <p:nvPr/>
        </p:nvSpPr>
        <p:spPr>
          <a:xfrm>
            <a:off x="287675" y="943425"/>
            <a:ext cx="10942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latin typeface="Gill Sans MT" panose="020B0502020104020203" pitchFamily="34" charset="0"/>
              </a:rPr>
              <a:t>The act of recalling learned information from memory. </a:t>
            </a:r>
            <a:endParaRPr sz="2300">
              <a:latin typeface="Gill Sans MT" panose="020B0502020104020203" pitchFamily="34" charset="0"/>
            </a:endParaRPr>
          </a:p>
        </p:txBody>
      </p:sp>
      <p:pic>
        <p:nvPicPr>
          <p:cNvPr id="120" name="Google Shape;120;p16"/>
          <p:cNvPicPr preferRelativeResize="0"/>
          <p:nvPr/>
        </p:nvPicPr>
        <p:blipFill>
          <a:blip r:embed="rId3">
            <a:alphaModFix/>
          </a:blip>
          <a:stretch>
            <a:fillRect/>
          </a:stretch>
        </p:blipFill>
        <p:spPr>
          <a:xfrm>
            <a:off x="1749411" y="1780688"/>
            <a:ext cx="8259473" cy="2584100"/>
          </a:xfrm>
          <a:prstGeom prst="rect">
            <a:avLst/>
          </a:prstGeom>
          <a:noFill/>
          <a:ln>
            <a:noFill/>
          </a:ln>
        </p:spPr>
      </p:pic>
      <p:pic>
        <p:nvPicPr>
          <p:cNvPr id="121" name="Google Shape;121;p16"/>
          <p:cNvPicPr preferRelativeResize="0"/>
          <p:nvPr/>
        </p:nvPicPr>
        <p:blipFill>
          <a:blip r:embed="rId4">
            <a:alphaModFix/>
          </a:blip>
          <a:stretch>
            <a:fillRect/>
          </a:stretch>
        </p:blipFill>
        <p:spPr>
          <a:xfrm>
            <a:off x="1832675" y="4875576"/>
            <a:ext cx="8176200" cy="144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52"/>
          <p:cNvSpPr/>
          <p:nvPr/>
        </p:nvSpPr>
        <p:spPr>
          <a:xfrm>
            <a:off x="0" y="0"/>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52"/>
          <p:cNvSpPr/>
          <p:nvPr/>
        </p:nvSpPr>
        <p:spPr>
          <a:xfrm>
            <a:off x="-1216085" y="1932976"/>
            <a:ext cx="12192000" cy="457200"/>
          </a:xfrm>
          <a:prstGeom prst="rect">
            <a:avLst/>
          </a:prstGeom>
          <a:noFill/>
          <a:ln>
            <a:noFill/>
          </a:ln>
        </p:spPr>
        <p:txBody>
          <a:bodyPr spcFirstLastPara="1" wrap="square" lIns="603050" tIns="45700" rIns="5708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90" name="Google Shape;490;p52" descr="Text&#10;&#10;Description automatically generated"/>
          <p:cNvPicPr preferRelativeResize="0"/>
          <p:nvPr/>
        </p:nvPicPr>
        <p:blipFill rotWithShape="1">
          <a:blip r:embed="rId3">
            <a:alphaModFix/>
          </a:blip>
          <a:srcRect t="9156"/>
          <a:stretch/>
        </p:blipFill>
        <p:spPr>
          <a:xfrm>
            <a:off x="0" y="984282"/>
            <a:ext cx="12192001" cy="54374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17"/>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latin typeface="Gill Sans MT" panose="020B0502020104020203" pitchFamily="34" charset="0"/>
              </a:rPr>
              <a:t>Retrieval Practice (1:52 mins)</a:t>
            </a:r>
            <a:endParaRPr b="1" u="sng">
              <a:solidFill>
                <a:srgbClr val="7030A0"/>
              </a:solidFill>
              <a:latin typeface="Gill Sans MT" panose="020B0502020104020203" pitchFamily="34" charset="0"/>
            </a:endParaRPr>
          </a:p>
        </p:txBody>
      </p:sp>
      <p:sp>
        <p:nvSpPr>
          <p:cNvPr id="130" name="Google Shape;130;p17"/>
          <p:cNvSpPr txBox="1"/>
          <p:nvPr/>
        </p:nvSpPr>
        <p:spPr>
          <a:xfrm>
            <a:off x="408050" y="1053050"/>
            <a:ext cx="112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31" name="Google Shape;131;p17" descr="Using Retrieval Practice was the very first online teacher CPD course on the InnerDrive Online Academy (now joined by many more...). Become a retrieval practice expert here: https://innerdrivecourses.com/course/using-retrieval-practice&#10;&#10;What is retrieval practice? How does it help students? And how can you use it in your teaching?&#10;Find the answers to these questions in under 2 minutes, and take our &quot;Using Retrieval Practice&quot; online teacher CPD course to become an expert.&#10;&#10;Get in touch at info@innerdrive.co.uk if you have any questions or would like to discuss booking.&#10;&#10;More free teacher resources at innerdrive.co.uk" title="How to use Retrieval Practice - InnerDrive Online Academy">
            <a:hlinkClick r:id="rId3"/>
          </p:cNvPr>
          <p:cNvPicPr preferRelativeResize="0"/>
          <p:nvPr/>
        </p:nvPicPr>
        <p:blipFill>
          <a:blip r:embed="rId4">
            <a:alphaModFix/>
          </a:blip>
          <a:stretch>
            <a:fillRect/>
          </a:stretch>
        </p:blipFill>
        <p:spPr>
          <a:xfrm>
            <a:off x="2684975" y="722750"/>
            <a:ext cx="7580225" cy="5685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18"/>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Retrieval Practice</a:t>
            </a:r>
            <a:endParaRPr b="1" u="sng">
              <a:solidFill>
                <a:srgbClr val="7030A0"/>
              </a:solidFill>
            </a:endParaRPr>
          </a:p>
        </p:txBody>
      </p:sp>
      <p:sp>
        <p:nvSpPr>
          <p:cNvPr id="140" name="Google Shape;140;p18"/>
          <p:cNvSpPr txBox="1"/>
          <p:nvPr/>
        </p:nvSpPr>
        <p:spPr>
          <a:xfrm>
            <a:off x="408050" y="1053050"/>
            <a:ext cx="112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1" name="Google Shape;141;p18"/>
          <p:cNvPicPr preferRelativeResize="0"/>
          <p:nvPr/>
        </p:nvPicPr>
        <p:blipFill>
          <a:blip r:embed="rId3">
            <a:alphaModFix/>
          </a:blip>
          <a:stretch>
            <a:fillRect/>
          </a:stretch>
        </p:blipFill>
        <p:spPr>
          <a:xfrm>
            <a:off x="1199359" y="937275"/>
            <a:ext cx="9390666" cy="544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19"/>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What is interleaving?</a:t>
            </a:r>
            <a:endParaRPr b="1" u="sng">
              <a:solidFill>
                <a:srgbClr val="7030A0"/>
              </a:solidFill>
            </a:endParaRPr>
          </a:p>
        </p:txBody>
      </p:sp>
      <p:sp>
        <p:nvSpPr>
          <p:cNvPr id="150" name="Google Shape;150;p19"/>
          <p:cNvSpPr txBox="1"/>
          <p:nvPr/>
        </p:nvSpPr>
        <p:spPr>
          <a:xfrm>
            <a:off x="234225" y="644950"/>
            <a:ext cx="11280900" cy="195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solidFill>
                  <a:schemeClr val="dk1"/>
                </a:solidFill>
                <a:highlight>
                  <a:srgbClr val="FFFFFF"/>
                </a:highlight>
              </a:rPr>
              <a:t>Interleaving involves </a:t>
            </a:r>
            <a:r>
              <a:rPr lang="en-US" sz="230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mixing up subject or topics within the same subject when </a:t>
            </a:r>
            <a:r>
              <a:rPr lang="en-US" sz="2300">
                <a:solidFill>
                  <a:schemeClr val="dk1"/>
                </a:solidFill>
              </a:rPr>
              <a:t>revising, the opposite of blocking (which is less effective).  </a:t>
            </a:r>
            <a:endParaRPr sz="2300">
              <a:solidFill>
                <a:schemeClr val="dk1"/>
              </a:solidFill>
            </a:endParaRPr>
          </a:p>
          <a:p>
            <a:pPr marL="0" lvl="0" indent="0" algn="l" rtl="0">
              <a:spcBef>
                <a:spcPts val="0"/>
              </a:spcBef>
              <a:spcAft>
                <a:spcPts val="0"/>
              </a:spcAft>
              <a:buNone/>
            </a:pPr>
            <a:endParaRPr sz="2300">
              <a:solidFill>
                <a:schemeClr val="dk1"/>
              </a:solidFill>
            </a:endParaRPr>
          </a:p>
          <a:p>
            <a:pPr marL="0" lvl="0" indent="0" algn="l" rtl="0">
              <a:spcBef>
                <a:spcPts val="0"/>
              </a:spcBef>
              <a:spcAft>
                <a:spcPts val="0"/>
              </a:spcAft>
              <a:buNone/>
            </a:pPr>
            <a:endParaRPr sz="2300">
              <a:solidFill>
                <a:schemeClr val="dk1"/>
              </a:solidFill>
            </a:endParaRPr>
          </a:p>
          <a:p>
            <a:pPr marL="0" lvl="0" indent="0" algn="l" rtl="0">
              <a:spcBef>
                <a:spcPts val="0"/>
              </a:spcBef>
              <a:spcAft>
                <a:spcPts val="0"/>
              </a:spcAft>
              <a:buNone/>
            </a:pPr>
            <a:endParaRPr sz="2300">
              <a:solidFill>
                <a:schemeClr val="dk1"/>
              </a:solidFill>
            </a:endParaRPr>
          </a:p>
        </p:txBody>
      </p:sp>
      <p:pic>
        <p:nvPicPr>
          <p:cNvPr id="151" name="Google Shape;151;p19"/>
          <p:cNvPicPr preferRelativeResize="0"/>
          <p:nvPr/>
        </p:nvPicPr>
        <p:blipFill rotWithShape="1">
          <a:blip r:embed="rId4">
            <a:alphaModFix/>
          </a:blip>
          <a:srcRect t="6270" r="8767"/>
          <a:stretch/>
        </p:blipFill>
        <p:spPr>
          <a:xfrm>
            <a:off x="2905100" y="1471123"/>
            <a:ext cx="6381800" cy="3325750"/>
          </a:xfrm>
          <a:prstGeom prst="rect">
            <a:avLst/>
          </a:prstGeom>
          <a:noFill/>
          <a:ln>
            <a:noFill/>
          </a:ln>
        </p:spPr>
      </p:pic>
      <p:pic>
        <p:nvPicPr>
          <p:cNvPr id="152" name="Google Shape;152;p19"/>
          <p:cNvPicPr preferRelativeResize="0"/>
          <p:nvPr/>
        </p:nvPicPr>
        <p:blipFill>
          <a:blip r:embed="rId5">
            <a:alphaModFix/>
          </a:blip>
          <a:stretch>
            <a:fillRect/>
          </a:stretch>
        </p:blipFill>
        <p:spPr>
          <a:xfrm>
            <a:off x="850318" y="5066275"/>
            <a:ext cx="10491357" cy="147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p20"/>
          <p:cNvSpPr txBox="1">
            <a:spLocks noGrp="1"/>
          </p:cNvSpPr>
          <p:nvPr>
            <p:ph type="title"/>
          </p:nvPr>
        </p:nvSpPr>
        <p:spPr>
          <a:xfrm>
            <a:off x="0" y="-185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rPr>
              <a:t>Interleaving (1:41 min)</a:t>
            </a:r>
            <a:endParaRPr b="1" u="sng">
              <a:solidFill>
                <a:srgbClr val="7030A0"/>
              </a:solidFill>
            </a:endParaRPr>
          </a:p>
        </p:txBody>
      </p:sp>
      <p:sp>
        <p:nvSpPr>
          <p:cNvPr id="161" name="Google Shape;161;p20"/>
          <p:cNvSpPr txBox="1"/>
          <p:nvPr/>
        </p:nvSpPr>
        <p:spPr>
          <a:xfrm>
            <a:off x="408050" y="1053050"/>
            <a:ext cx="112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62" name="Google Shape;162;p20" descr="Interleaving consists in mixing up topics in class or during revision, to help students make stronger connections between different material, creating memories that will last longer.&#10;&#10;This an excerpt from our online CPD course &quot;Spacing, Interleaving and Dual Coding&quot;. To learn more, take the course right here: https://innerdrivecourses.com/course/spacing-interleaving-dual-coding&#10;Any questions, or want to discuss a booking? Get in touch at info@innerdrive.co.uk - we're always happy to help." title="What is interleaving? | InnerDrive Online Academy">
            <a:hlinkClick r:id="rId3"/>
          </p:cNvPr>
          <p:cNvPicPr preferRelativeResize="0"/>
          <p:nvPr/>
        </p:nvPicPr>
        <p:blipFill>
          <a:blip r:embed="rId4">
            <a:alphaModFix/>
          </a:blip>
          <a:stretch>
            <a:fillRect/>
          </a:stretch>
        </p:blipFill>
        <p:spPr>
          <a:xfrm>
            <a:off x="2614850" y="764825"/>
            <a:ext cx="7460075" cy="5595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0" name="Google Shape;170;p21"/>
          <p:cNvSpPr txBox="1">
            <a:spLocks noGrp="1"/>
          </p:cNvSpPr>
          <p:nvPr>
            <p:ph type="title"/>
          </p:nvPr>
        </p:nvSpPr>
        <p:spPr>
          <a:xfrm>
            <a:off x="0" y="0"/>
            <a:ext cx="10515600" cy="64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u="sng">
                <a:solidFill>
                  <a:srgbClr val="7030A0"/>
                </a:solidFill>
                <a:latin typeface="Gill Sans MT" panose="020B0502020104020203" pitchFamily="34" charset="0"/>
              </a:rPr>
              <a:t>Benefits of interleaving</a:t>
            </a:r>
            <a:endParaRPr b="1" u="sng">
              <a:solidFill>
                <a:srgbClr val="7030A0"/>
              </a:solidFill>
              <a:latin typeface="Gill Sans MT" panose="020B0502020104020203" pitchFamily="34" charset="0"/>
            </a:endParaRPr>
          </a:p>
        </p:txBody>
      </p:sp>
      <p:sp>
        <p:nvSpPr>
          <p:cNvPr id="171" name="Google Shape;171;p21"/>
          <p:cNvSpPr txBox="1"/>
          <p:nvPr/>
        </p:nvSpPr>
        <p:spPr>
          <a:xfrm>
            <a:off x="184250" y="713175"/>
            <a:ext cx="11280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p:txBody>
      </p:sp>
      <p:sp>
        <p:nvSpPr>
          <p:cNvPr id="172" name="Google Shape;172;p21"/>
          <p:cNvSpPr txBox="1"/>
          <p:nvPr/>
        </p:nvSpPr>
        <p:spPr>
          <a:xfrm>
            <a:off x="238350" y="986125"/>
            <a:ext cx="11504700" cy="4261649"/>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0"/>
              </a:spcBef>
              <a:spcAft>
                <a:spcPts val="0"/>
              </a:spcAft>
              <a:buClr>
                <a:schemeClr val="dk1"/>
              </a:buClr>
              <a:buSzPts val="2300"/>
              <a:buAutoNum type="arabicPeriod"/>
            </a:pPr>
            <a:r>
              <a:rPr lang="en-US" sz="2300" b="1" i="1">
                <a:solidFill>
                  <a:schemeClr val="dk1"/>
                </a:solidFill>
                <a:highlight>
                  <a:srgbClr val="FFFFFF"/>
                </a:highlight>
                <a:latin typeface="Gill Sans MT" panose="020B0502020104020203" pitchFamily="34" charset="0"/>
              </a:rPr>
              <a:t>Improved academic performance – </a:t>
            </a:r>
            <a:r>
              <a:rPr lang="en-US" sz="2300">
                <a:solidFill>
                  <a:schemeClr val="dk1"/>
                </a:solidFill>
                <a:highlight>
                  <a:srgbClr val="FFFFFF"/>
                </a:highlight>
                <a:latin typeface="Gill Sans MT" panose="020B0502020104020203" pitchFamily="34" charset="0"/>
              </a:rPr>
              <a:t>students who used interleaving performed significantly better than those who revised using blocking.</a:t>
            </a:r>
            <a:endParaRPr sz="2300">
              <a:solidFill>
                <a:schemeClr val="dk1"/>
              </a:solidFill>
              <a:highlight>
                <a:srgbClr val="FFFFFF"/>
              </a:highlight>
              <a:latin typeface="Gill Sans MT" panose="020B0502020104020203" pitchFamily="34" charset="0"/>
            </a:endParaRPr>
          </a:p>
          <a:p>
            <a:pPr marL="457200" lvl="0" indent="0" algn="l" rtl="0">
              <a:lnSpc>
                <a:spcPct val="115000"/>
              </a:lnSpc>
              <a:spcBef>
                <a:spcPts val="1600"/>
              </a:spcBef>
              <a:spcAft>
                <a:spcPts val="0"/>
              </a:spcAft>
              <a:buNone/>
            </a:pPr>
            <a:endParaRPr sz="2300">
              <a:solidFill>
                <a:schemeClr val="dk1"/>
              </a:solidFill>
              <a:highlight>
                <a:srgbClr val="FFFFFF"/>
              </a:highlight>
              <a:latin typeface="Gill Sans MT" panose="020B0502020104020203" pitchFamily="34" charset="0"/>
            </a:endParaRPr>
          </a:p>
          <a:p>
            <a:pPr marL="457200" lvl="0" indent="-374650" algn="l" rtl="0">
              <a:lnSpc>
                <a:spcPct val="115000"/>
              </a:lnSpc>
              <a:spcBef>
                <a:spcPts val="1600"/>
              </a:spcBef>
              <a:spcAft>
                <a:spcPts val="0"/>
              </a:spcAft>
              <a:buClr>
                <a:schemeClr val="dk1"/>
              </a:buClr>
              <a:buSzPts val="2300"/>
              <a:buAutoNum type="arabicPeriod"/>
            </a:pPr>
            <a:r>
              <a:rPr lang="en-US" sz="2300" b="1" i="1">
                <a:solidFill>
                  <a:schemeClr val="dk1"/>
                </a:solidFill>
                <a:highlight>
                  <a:srgbClr val="FFFFFF"/>
                </a:highlight>
                <a:latin typeface="Gill Sans MT" panose="020B0502020104020203" pitchFamily="34" charset="0"/>
              </a:rPr>
              <a:t>Improved memory –</a:t>
            </a:r>
            <a:r>
              <a:rPr lang="en-US" sz="2300">
                <a:solidFill>
                  <a:schemeClr val="dk1"/>
                </a:solidFill>
                <a:highlight>
                  <a:srgbClr val="FFFFFF"/>
                </a:highlight>
                <a:latin typeface="Gill Sans MT" panose="020B0502020104020203" pitchFamily="34" charset="0"/>
              </a:rPr>
              <a:t> As interleaving encourages students to make connections between topics, it can help </a:t>
            </a:r>
            <a:r>
              <a:rPr lang="en-US" sz="2300">
                <a:solidFill>
                  <a:schemeClr val="dk1"/>
                </a:solidFill>
                <a:highlight>
                  <a:srgbClr val="FFFFFF"/>
                </a:highlight>
                <a:uFill>
                  <a:noFill/>
                </a:uFill>
                <a:latin typeface="Gill Sans MT" panose="020B0502020104020203" pitchFamily="34" charset="0"/>
                <a:hlinkClick r:id="rId3">
                  <a:extLst>
                    <a:ext uri="{A12FA001-AC4F-418D-AE19-62706E023703}">
                      <ahyp:hlinkClr xmlns:ahyp="http://schemas.microsoft.com/office/drawing/2018/hyperlinkcolor" val="tx"/>
                    </a:ext>
                  </a:extLst>
                </a:hlinkClick>
              </a:rPr>
              <a:t>strengthen their memory associations</a:t>
            </a:r>
            <a:r>
              <a:rPr lang="en-US" sz="2300">
                <a:solidFill>
                  <a:schemeClr val="dk1"/>
                </a:solidFill>
                <a:highlight>
                  <a:srgbClr val="FFFFFF"/>
                </a:highlight>
                <a:latin typeface="Gill Sans MT" panose="020B0502020104020203" pitchFamily="34" charset="0"/>
              </a:rPr>
              <a:t>.</a:t>
            </a:r>
            <a:endParaRPr sz="2300">
              <a:solidFill>
                <a:schemeClr val="dk1"/>
              </a:solidFill>
              <a:highlight>
                <a:srgbClr val="FFFFFF"/>
              </a:highlight>
              <a:latin typeface="Gill Sans MT" panose="020B0502020104020203" pitchFamily="34" charset="0"/>
            </a:endParaRPr>
          </a:p>
          <a:p>
            <a:pPr marL="457200" lvl="0" indent="0" algn="l" rtl="0">
              <a:lnSpc>
                <a:spcPct val="115000"/>
              </a:lnSpc>
              <a:spcBef>
                <a:spcPts val="1600"/>
              </a:spcBef>
              <a:spcAft>
                <a:spcPts val="0"/>
              </a:spcAft>
              <a:buNone/>
            </a:pPr>
            <a:r>
              <a:rPr lang="en-US" sz="2300">
                <a:solidFill>
                  <a:schemeClr val="dk1"/>
                </a:solidFill>
                <a:highlight>
                  <a:srgbClr val="FFFFFF"/>
                </a:highlight>
                <a:latin typeface="Gill Sans MT" panose="020B0502020104020203" pitchFamily="34" charset="0"/>
              </a:rPr>
              <a:t> </a:t>
            </a:r>
            <a:endParaRPr sz="2300">
              <a:solidFill>
                <a:schemeClr val="dk1"/>
              </a:solidFill>
              <a:highlight>
                <a:srgbClr val="FFFFFF"/>
              </a:highlight>
              <a:latin typeface="Gill Sans MT" panose="020B0502020104020203" pitchFamily="34" charset="0"/>
            </a:endParaRPr>
          </a:p>
          <a:p>
            <a:pPr marL="457200" lvl="0" indent="-374650" algn="l" rtl="0">
              <a:lnSpc>
                <a:spcPct val="115000"/>
              </a:lnSpc>
              <a:spcBef>
                <a:spcPts val="1600"/>
              </a:spcBef>
              <a:spcAft>
                <a:spcPts val="0"/>
              </a:spcAft>
              <a:buClr>
                <a:schemeClr val="dk1"/>
              </a:buClr>
              <a:buSzPts val="2300"/>
              <a:buAutoNum type="arabicPeriod"/>
            </a:pPr>
            <a:r>
              <a:rPr lang="en-US" sz="2300" b="1" i="1">
                <a:solidFill>
                  <a:schemeClr val="dk1"/>
                </a:solidFill>
                <a:highlight>
                  <a:srgbClr val="FFFFFF"/>
                </a:highlight>
                <a:latin typeface="Gill Sans MT" panose="020B0502020104020203" pitchFamily="34" charset="0"/>
              </a:rPr>
              <a:t>Improved processing skills– </a:t>
            </a:r>
            <a:r>
              <a:rPr lang="en-US" sz="2300">
                <a:solidFill>
                  <a:schemeClr val="dk1"/>
                </a:solidFill>
                <a:highlight>
                  <a:srgbClr val="FFFFFF"/>
                </a:highlight>
                <a:latin typeface="Gill Sans MT" panose="020B0502020104020203" pitchFamily="34" charset="0"/>
              </a:rPr>
              <a:t>As interleaving encourages students to compare and contrast between different strategies, it can help them think about the process in more detail. </a:t>
            </a:r>
            <a:endParaRPr sz="2300" b="1" i="1">
              <a:solidFill>
                <a:schemeClr val="dk1"/>
              </a:solidFill>
              <a:highlight>
                <a:srgbClr val="FFFFFF"/>
              </a:highlight>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1000"/>
                                        <p:tgtEl>
                                          <p:spTgt spid="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animEffect transition="in" filter="fade">
                                      <p:cBhvr>
                                        <p:cTn id="27" dur="1000"/>
                                        <p:tgtEl>
                                          <p:spTgt spid="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Widescreen</PresentationFormat>
  <Paragraphs>258</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Gill Sans MT</vt:lpstr>
      <vt:lpstr>Trebuchet MS</vt:lpstr>
      <vt:lpstr>Office Theme</vt:lpstr>
      <vt:lpstr>PowerPoint Presentation</vt:lpstr>
      <vt:lpstr>Exam Information (4:51 mins)</vt:lpstr>
      <vt:lpstr>How to Revise Effectively</vt:lpstr>
      <vt:lpstr>What is Retrieval Practice?</vt:lpstr>
      <vt:lpstr>Retrieval Practice (1:52 mins)</vt:lpstr>
      <vt:lpstr>Retrieval Practice</vt:lpstr>
      <vt:lpstr>What is interleaving?</vt:lpstr>
      <vt:lpstr>Interleaving (1:41 min)</vt:lpstr>
      <vt:lpstr>Benefits of interleaving</vt:lpstr>
      <vt:lpstr>What is Spacing?</vt:lpstr>
      <vt:lpstr>Spacing(1:42 mins) </vt:lpstr>
      <vt:lpstr>Mini Quiz</vt:lpstr>
      <vt:lpstr>Mini Quiz</vt:lpstr>
      <vt:lpstr>The Pomodoro Technique (5:46 mins) 🍅</vt:lpstr>
      <vt:lpstr>The Pomodoro Technique 🍅</vt:lpstr>
      <vt:lpstr>Mini Quiz</vt:lpstr>
      <vt:lpstr>Mini Quiz</vt:lpstr>
      <vt:lpstr>Revision Timetable - developing habits</vt:lpstr>
      <vt:lpstr>Revision Timetable - Developing Habits</vt:lpstr>
      <vt:lpstr>Revision Timetable - developing habits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Bull</cp:lastModifiedBy>
  <cp:revision>2</cp:revision>
  <dcterms:modified xsi:type="dcterms:W3CDTF">2024-01-15T21:29:22Z</dcterms:modified>
</cp:coreProperties>
</file>