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0" r:id="rId5"/>
    <p:sldId id="256" r:id="rId6"/>
    <p:sldId id="257" r:id="rId7"/>
    <p:sldId id="259" r:id="rId8"/>
    <p:sldId id="258" r:id="rId9"/>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3DCAA0-A42E-4ED4-A535-CB9EBBD07D83}" v="170" dt="2025-09-11T11:12:37.6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80" autoAdjust="0"/>
    <p:restoredTop sz="94660"/>
  </p:normalViewPr>
  <p:slideViewPr>
    <p:cSldViewPr snapToGrid="0">
      <p:cViewPr varScale="1">
        <p:scale>
          <a:sx n="86" d="100"/>
          <a:sy n="86" d="100"/>
        </p:scale>
        <p:origin x="31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3AE2101-567A-46A9-8C14-B3F299D5F504}"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D21E30-26EE-4A30-964B-D138FD1D0230}" type="slidenum">
              <a:rPr lang="en-GB" smtClean="0"/>
              <a:t>‹#›</a:t>
            </a:fld>
            <a:endParaRPr lang="en-GB"/>
          </a:p>
        </p:txBody>
      </p:sp>
    </p:spTree>
    <p:extLst>
      <p:ext uri="{BB962C8B-B14F-4D97-AF65-F5344CB8AC3E}">
        <p14:creationId xmlns:p14="http://schemas.microsoft.com/office/powerpoint/2010/main" val="4290087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3AE2101-567A-46A9-8C14-B3F299D5F504}"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D21E30-26EE-4A30-964B-D138FD1D0230}" type="slidenum">
              <a:rPr lang="en-GB" smtClean="0"/>
              <a:t>‹#›</a:t>
            </a:fld>
            <a:endParaRPr lang="en-GB"/>
          </a:p>
        </p:txBody>
      </p:sp>
    </p:spTree>
    <p:extLst>
      <p:ext uri="{BB962C8B-B14F-4D97-AF65-F5344CB8AC3E}">
        <p14:creationId xmlns:p14="http://schemas.microsoft.com/office/powerpoint/2010/main" val="2129879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3AE2101-567A-46A9-8C14-B3F299D5F504}"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D21E30-26EE-4A30-964B-D138FD1D0230}" type="slidenum">
              <a:rPr lang="en-GB" smtClean="0"/>
              <a:t>‹#›</a:t>
            </a:fld>
            <a:endParaRPr lang="en-GB"/>
          </a:p>
        </p:txBody>
      </p:sp>
    </p:spTree>
    <p:extLst>
      <p:ext uri="{BB962C8B-B14F-4D97-AF65-F5344CB8AC3E}">
        <p14:creationId xmlns:p14="http://schemas.microsoft.com/office/powerpoint/2010/main" val="253141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3AE2101-567A-46A9-8C14-B3F299D5F504}"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D21E30-26EE-4A30-964B-D138FD1D0230}" type="slidenum">
              <a:rPr lang="en-GB" smtClean="0"/>
              <a:t>‹#›</a:t>
            </a:fld>
            <a:endParaRPr lang="en-GB"/>
          </a:p>
        </p:txBody>
      </p:sp>
    </p:spTree>
    <p:extLst>
      <p:ext uri="{BB962C8B-B14F-4D97-AF65-F5344CB8AC3E}">
        <p14:creationId xmlns:p14="http://schemas.microsoft.com/office/powerpoint/2010/main" val="3970871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3AE2101-567A-46A9-8C14-B3F299D5F504}"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D21E30-26EE-4A30-964B-D138FD1D0230}" type="slidenum">
              <a:rPr lang="en-GB" smtClean="0"/>
              <a:t>‹#›</a:t>
            </a:fld>
            <a:endParaRPr lang="en-GB"/>
          </a:p>
        </p:txBody>
      </p:sp>
    </p:spTree>
    <p:extLst>
      <p:ext uri="{BB962C8B-B14F-4D97-AF65-F5344CB8AC3E}">
        <p14:creationId xmlns:p14="http://schemas.microsoft.com/office/powerpoint/2010/main" val="1210137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3AE2101-567A-46A9-8C14-B3F299D5F504}"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D21E30-26EE-4A30-964B-D138FD1D0230}" type="slidenum">
              <a:rPr lang="en-GB" smtClean="0"/>
              <a:t>‹#›</a:t>
            </a:fld>
            <a:endParaRPr lang="en-GB"/>
          </a:p>
        </p:txBody>
      </p:sp>
    </p:spTree>
    <p:extLst>
      <p:ext uri="{BB962C8B-B14F-4D97-AF65-F5344CB8AC3E}">
        <p14:creationId xmlns:p14="http://schemas.microsoft.com/office/powerpoint/2010/main" val="3767063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3AE2101-567A-46A9-8C14-B3F299D5F504}" type="datetimeFigureOut">
              <a:rPr lang="en-GB" smtClean="0"/>
              <a:t>30/09/2025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5D21E30-26EE-4A30-964B-D138FD1D0230}" type="slidenum">
              <a:rPr lang="en-GB" smtClean="0"/>
              <a:t>‹#›</a:t>
            </a:fld>
            <a:endParaRPr lang="en-GB"/>
          </a:p>
        </p:txBody>
      </p:sp>
    </p:spTree>
    <p:extLst>
      <p:ext uri="{BB962C8B-B14F-4D97-AF65-F5344CB8AC3E}">
        <p14:creationId xmlns:p14="http://schemas.microsoft.com/office/powerpoint/2010/main" val="516982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3AE2101-567A-46A9-8C14-B3F299D5F504}" type="datetimeFigureOut">
              <a:rPr lang="en-GB" smtClean="0"/>
              <a:t>30/09/2025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5D21E30-26EE-4A30-964B-D138FD1D0230}" type="slidenum">
              <a:rPr lang="en-GB" smtClean="0"/>
              <a:t>‹#›</a:t>
            </a:fld>
            <a:endParaRPr lang="en-GB"/>
          </a:p>
        </p:txBody>
      </p:sp>
    </p:spTree>
    <p:extLst>
      <p:ext uri="{BB962C8B-B14F-4D97-AF65-F5344CB8AC3E}">
        <p14:creationId xmlns:p14="http://schemas.microsoft.com/office/powerpoint/2010/main" val="220240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AE2101-567A-46A9-8C14-B3F299D5F504}" type="datetimeFigureOut">
              <a:rPr lang="en-GB" smtClean="0"/>
              <a:t>30/09/2025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5D21E30-26EE-4A30-964B-D138FD1D0230}" type="slidenum">
              <a:rPr lang="en-GB" smtClean="0"/>
              <a:t>‹#›</a:t>
            </a:fld>
            <a:endParaRPr lang="en-GB"/>
          </a:p>
        </p:txBody>
      </p:sp>
    </p:spTree>
    <p:extLst>
      <p:ext uri="{BB962C8B-B14F-4D97-AF65-F5344CB8AC3E}">
        <p14:creationId xmlns:p14="http://schemas.microsoft.com/office/powerpoint/2010/main" val="280173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3AE2101-567A-46A9-8C14-B3F299D5F504}"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D21E30-26EE-4A30-964B-D138FD1D0230}" type="slidenum">
              <a:rPr lang="en-GB" smtClean="0"/>
              <a:t>‹#›</a:t>
            </a:fld>
            <a:endParaRPr lang="en-GB"/>
          </a:p>
        </p:txBody>
      </p:sp>
    </p:spTree>
    <p:extLst>
      <p:ext uri="{BB962C8B-B14F-4D97-AF65-F5344CB8AC3E}">
        <p14:creationId xmlns:p14="http://schemas.microsoft.com/office/powerpoint/2010/main" val="1376832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3AE2101-567A-46A9-8C14-B3F299D5F504}"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D21E30-26EE-4A30-964B-D138FD1D0230}" type="slidenum">
              <a:rPr lang="en-GB" smtClean="0"/>
              <a:t>‹#›</a:t>
            </a:fld>
            <a:endParaRPr lang="en-GB"/>
          </a:p>
        </p:txBody>
      </p:sp>
    </p:spTree>
    <p:extLst>
      <p:ext uri="{BB962C8B-B14F-4D97-AF65-F5344CB8AC3E}">
        <p14:creationId xmlns:p14="http://schemas.microsoft.com/office/powerpoint/2010/main" val="1184190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93AE2101-567A-46A9-8C14-B3F299D5F504}" type="datetimeFigureOut">
              <a:rPr lang="en-GB" smtClean="0"/>
              <a:t>30/09/2025</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25D21E30-26EE-4A30-964B-D138FD1D0230}" type="slidenum">
              <a:rPr lang="en-GB" smtClean="0"/>
              <a:t>‹#›</a:t>
            </a:fld>
            <a:endParaRPr lang="en-GB"/>
          </a:p>
        </p:txBody>
      </p:sp>
    </p:spTree>
    <p:extLst>
      <p:ext uri="{BB962C8B-B14F-4D97-AF65-F5344CB8AC3E}">
        <p14:creationId xmlns:p14="http://schemas.microsoft.com/office/powerpoint/2010/main" val="2098554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9.jpg"/><Relationship Id="rId3" Type="http://schemas.openxmlformats.org/officeDocument/2006/relationships/image" Target="../media/image3.png"/><Relationship Id="rId7" Type="http://schemas.openxmlformats.org/officeDocument/2006/relationships/image" Target="../media/image7.emf"/><Relationship Id="rId12" Type="http://schemas.openxmlformats.org/officeDocument/2006/relationships/hyperlink" Target="mailto:abewley@stcat.co.uk"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hyperlink" Target="mailto:ftraynor-bucknall@stcat.co.uk" TargetMode="External"/><Relationship Id="rId5" Type="http://schemas.openxmlformats.org/officeDocument/2006/relationships/image" Target="../media/image5.png"/><Relationship Id="rId15" Type="http://schemas.openxmlformats.org/officeDocument/2006/relationships/image" Target="../media/image10.jpeg"/><Relationship Id="rId10" Type="http://schemas.openxmlformats.org/officeDocument/2006/relationships/hyperlink" Target="mailto:mmclaughlin@stcat.co.uk" TargetMode="External"/><Relationship Id="rId4" Type="http://schemas.openxmlformats.org/officeDocument/2006/relationships/image" Target="../media/image4.emf"/><Relationship Id="rId9" Type="http://schemas.openxmlformats.org/officeDocument/2006/relationships/hyperlink" Target="mailto:hfay@cardinalnewmanschool.net" TargetMode="External"/><Relationship Id="rId1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cardinalnewmanschool.net/home/our-school/safeguarding/" TargetMode="External"/><Relationship Id="rId7" Type="http://schemas.openxmlformats.org/officeDocument/2006/relationships/image" Target="../media/image9.jp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hyperlink" Target="http://www.stcat.co.uk/" TargetMode="External"/><Relationship Id="rId4" Type="http://schemas.openxmlformats.org/officeDocument/2006/relationships/hyperlink" Target="http://www.cardinalnewmanschool.net/home/our-school/safeguarding/online-safet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3D88285-2BB2-BA81-8289-70A783BA6F5B}"/>
              </a:ext>
            </a:extLst>
          </p:cNvPr>
          <p:cNvSpPr>
            <a:spLocks noGrp="1"/>
          </p:cNvSpPr>
          <p:nvPr>
            <p:ph type="sldNum" sz="quarter" idx="12"/>
          </p:nvPr>
        </p:nvSpPr>
        <p:spPr/>
        <p:txBody>
          <a:bodyPr/>
          <a:lstStyle/>
          <a:p>
            <a:fld id="{373400E1-A094-4851-B6D8-AA38A677C55C}" type="slidenum">
              <a:rPr lang="en-GB" smtClean="0"/>
              <a:t>1</a:t>
            </a:fld>
            <a:endParaRPr lang="en-GB"/>
          </a:p>
        </p:txBody>
      </p:sp>
      <p:sp>
        <p:nvSpPr>
          <p:cNvPr id="9" name="Subtitle 2">
            <a:extLst>
              <a:ext uri="{FF2B5EF4-FFF2-40B4-BE49-F238E27FC236}">
                <a16:creationId xmlns:a16="http://schemas.microsoft.com/office/drawing/2014/main" id="{C6737392-7FEF-42A8-39BF-6140812F9835}"/>
              </a:ext>
            </a:extLst>
          </p:cNvPr>
          <p:cNvSpPr txBox="1">
            <a:spLocks/>
          </p:cNvSpPr>
          <p:nvPr/>
        </p:nvSpPr>
        <p:spPr>
          <a:xfrm>
            <a:off x="231369" y="7282690"/>
            <a:ext cx="6408767" cy="1200576"/>
          </a:xfrm>
          <a:prstGeom prst="rect">
            <a:avLst/>
          </a:prstGeom>
          <a:ln>
            <a:solidFill>
              <a:schemeClr val="accent1"/>
            </a:solidFill>
          </a:ln>
        </p:spPr>
        <p:txBody>
          <a:bodyPr lIns="84406" tIns="42203" rIns="84406" bIns="42203" anchor="t"/>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endParaRPr lang="en-US" sz="2215" i="1">
              <a:solidFill>
                <a:srgbClr val="0070C0"/>
              </a:solidFill>
              <a:latin typeface="Monotype Corsiva"/>
              <a:cs typeface="Times New Roman"/>
            </a:endParaRPr>
          </a:p>
          <a:p>
            <a:r>
              <a:rPr lang="en-US" sz="2950" i="1" dirty="0">
                <a:latin typeface="Monotype Corsiva"/>
                <a:cs typeface="Times New Roman"/>
              </a:rPr>
              <a:t>T</a:t>
            </a:r>
            <a:r>
              <a:rPr lang="en-US" sz="2000" i="1" dirty="0">
                <a:latin typeface="Monotype Corsiva"/>
                <a:cs typeface="Times New Roman"/>
              </a:rPr>
              <a:t>ogether towards our Lord through learning, love and faith</a:t>
            </a:r>
            <a:endParaRPr lang="en-US" sz="2000" dirty="0">
              <a:ea typeface="Calibri"/>
              <a:cs typeface="Calibri"/>
            </a:endParaRPr>
          </a:p>
          <a:p>
            <a:endParaRPr lang="en-GB" sz="1662">
              <a:latin typeface="Times New Roman"/>
              <a:cs typeface="Times New Roman"/>
            </a:endParaRPr>
          </a:p>
        </p:txBody>
      </p:sp>
      <p:sp>
        <p:nvSpPr>
          <p:cNvPr id="8" name="Subtitle 7">
            <a:extLst>
              <a:ext uri="{FF2B5EF4-FFF2-40B4-BE49-F238E27FC236}">
                <a16:creationId xmlns:a16="http://schemas.microsoft.com/office/drawing/2014/main" id="{E6FEF3DD-F6C0-F7F6-2EC9-153BB82F20EB}"/>
              </a:ext>
            </a:extLst>
          </p:cNvPr>
          <p:cNvSpPr>
            <a:spLocks noGrp="1"/>
          </p:cNvSpPr>
          <p:nvPr>
            <p:ph type="subTitle" idx="1"/>
          </p:nvPr>
        </p:nvSpPr>
        <p:spPr>
          <a:xfrm>
            <a:off x="238842" y="2287204"/>
            <a:ext cx="6408767" cy="1243276"/>
          </a:xfrm>
        </p:spPr>
        <p:txBody>
          <a:bodyPr lIns="84406" tIns="42203" rIns="84406" bIns="42203" anchor="t"/>
          <a:lstStyle/>
          <a:p>
            <a:r>
              <a:rPr lang="en-US" sz="2000" i="1" dirty="0">
                <a:solidFill>
                  <a:srgbClr val="111111"/>
                </a:solidFill>
                <a:latin typeface="Roboto"/>
                <a:ea typeface="Roboto"/>
                <a:cs typeface="Roboto"/>
              </a:rPr>
              <a:t>‘Speak out on behalf of the voiceless, and for the rights of all who are vulnerable’</a:t>
            </a:r>
          </a:p>
          <a:p>
            <a:r>
              <a:rPr lang="en-US" sz="2000" dirty="0">
                <a:solidFill>
                  <a:srgbClr val="111111"/>
                </a:solidFill>
                <a:latin typeface="Roboto"/>
                <a:ea typeface="Roboto"/>
                <a:cs typeface="Roboto"/>
              </a:rPr>
              <a:t>Proverbs 31:8</a:t>
            </a:r>
          </a:p>
        </p:txBody>
      </p:sp>
      <p:sp>
        <p:nvSpPr>
          <p:cNvPr id="4" name="TextBox 3">
            <a:extLst>
              <a:ext uri="{FF2B5EF4-FFF2-40B4-BE49-F238E27FC236}">
                <a16:creationId xmlns:a16="http://schemas.microsoft.com/office/drawing/2014/main" id="{E37A5616-CA5D-FA60-738A-EA2B40D19145}"/>
              </a:ext>
            </a:extLst>
          </p:cNvPr>
          <p:cNvSpPr txBox="1"/>
          <p:nvPr/>
        </p:nvSpPr>
        <p:spPr>
          <a:xfrm>
            <a:off x="0" y="0"/>
            <a:ext cx="6858000" cy="584775"/>
          </a:xfrm>
          <a:prstGeom prst="rect">
            <a:avLst/>
          </a:prstGeom>
          <a:solidFill>
            <a:srgbClr val="002060"/>
          </a:solidFill>
        </p:spPr>
        <p:txBody>
          <a:bodyPr wrap="square" lIns="91440" tIns="45720" rIns="91440" bIns="45720" rtlCol="0" anchor="t">
            <a:spAutoFit/>
          </a:bodyPr>
          <a:lstStyle/>
          <a:p>
            <a:pPr algn="ctr"/>
            <a:r>
              <a:rPr lang="en-GB" sz="3200" dirty="0">
                <a:solidFill>
                  <a:schemeClr val="bg1"/>
                </a:solidFill>
                <a:latin typeface="Gill Sans MT"/>
              </a:rPr>
              <a:t>CARDINAL NEWMAN SCHOOL:  </a:t>
            </a:r>
          </a:p>
        </p:txBody>
      </p:sp>
      <p:pic>
        <p:nvPicPr>
          <p:cNvPr id="11" name="Picture 10" descr="A logo of a catholic academy&#10;&#10;AI-generated content may be incorrect.">
            <a:extLst>
              <a:ext uri="{FF2B5EF4-FFF2-40B4-BE49-F238E27FC236}">
                <a16:creationId xmlns:a16="http://schemas.microsoft.com/office/drawing/2014/main" id="{C2233472-BEBA-B4FE-EB80-FBF67B41EE16}"/>
              </a:ext>
            </a:extLst>
          </p:cNvPr>
          <p:cNvPicPr>
            <a:picLocks noChangeAspect="1"/>
          </p:cNvPicPr>
          <p:nvPr/>
        </p:nvPicPr>
        <p:blipFill>
          <a:blip r:embed="rId2"/>
          <a:stretch>
            <a:fillRect/>
          </a:stretch>
        </p:blipFill>
        <p:spPr>
          <a:xfrm>
            <a:off x="3691969" y="4059985"/>
            <a:ext cx="2302835" cy="2480647"/>
          </a:xfrm>
          <a:prstGeom prst="rect">
            <a:avLst/>
          </a:prstGeom>
        </p:spPr>
      </p:pic>
      <p:pic>
        <p:nvPicPr>
          <p:cNvPr id="13" name="Picture 12" descr="A blue text on a black background&#10;&#10;Description automatically generated">
            <a:extLst>
              <a:ext uri="{FF2B5EF4-FFF2-40B4-BE49-F238E27FC236}">
                <a16:creationId xmlns:a16="http://schemas.microsoft.com/office/drawing/2014/main" id="{C6EDEA82-2C51-A391-C351-7A290359EF5A}"/>
              </a:ext>
            </a:extLst>
          </p:cNvPr>
          <p:cNvPicPr>
            <a:picLocks noChangeAspect="1"/>
          </p:cNvPicPr>
          <p:nvPr/>
        </p:nvPicPr>
        <p:blipFill rotWithShape="1">
          <a:blip r:embed="rId3">
            <a:extLst>
              <a:ext uri="{28A0092B-C50C-407E-A947-70E740481C1C}">
                <a14:useLocalDpi xmlns:a14="http://schemas.microsoft.com/office/drawing/2010/main" val="0"/>
              </a:ext>
            </a:extLst>
          </a:blip>
          <a:srcRect t="2436" r="70049"/>
          <a:stretch/>
        </p:blipFill>
        <p:spPr>
          <a:xfrm>
            <a:off x="771995" y="3905907"/>
            <a:ext cx="2368564" cy="2791079"/>
          </a:xfrm>
          <a:prstGeom prst="rect">
            <a:avLst/>
          </a:prstGeom>
        </p:spPr>
      </p:pic>
      <p:sp>
        <p:nvSpPr>
          <p:cNvPr id="14" name="TextBox 13">
            <a:extLst>
              <a:ext uri="{FF2B5EF4-FFF2-40B4-BE49-F238E27FC236}">
                <a16:creationId xmlns:a16="http://schemas.microsoft.com/office/drawing/2014/main" id="{294D6C0E-198B-5A23-22E7-5837BCB468BD}"/>
              </a:ext>
            </a:extLst>
          </p:cNvPr>
          <p:cNvSpPr txBox="1"/>
          <p:nvPr/>
        </p:nvSpPr>
        <p:spPr>
          <a:xfrm>
            <a:off x="235745" y="967978"/>
            <a:ext cx="6386510"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800" dirty="0">
                <a:latin typeface="Gill Sans MT"/>
              </a:rPr>
              <a:t>SAFEGUARDING INFORMATION LEAFLET FOR VISITORS 2025-2026</a:t>
            </a:r>
            <a:endParaRPr lang="en-US" sz="2800" dirty="0">
              <a:ea typeface="Calibri"/>
              <a:cs typeface="Calibri"/>
            </a:endParaRPr>
          </a:p>
        </p:txBody>
      </p:sp>
    </p:spTree>
    <p:extLst>
      <p:ext uri="{BB962C8B-B14F-4D97-AF65-F5344CB8AC3E}">
        <p14:creationId xmlns:p14="http://schemas.microsoft.com/office/powerpoint/2010/main" val="705315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27031EA-4B12-4A5D-563C-36214946109A}"/>
              </a:ext>
            </a:extLst>
          </p:cNvPr>
          <p:cNvSpPr txBox="1"/>
          <p:nvPr/>
        </p:nvSpPr>
        <p:spPr>
          <a:xfrm>
            <a:off x="0" y="0"/>
            <a:ext cx="6858000" cy="369332"/>
          </a:xfrm>
          <a:prstGeom prst="rect">
            <a:avLst/>
          </a:prstGeom>
          <a:solidFill>
            <a:srgbClr val="002060"/>
          </a:solidFill>
        </p:spPr>
        <p:txBody>
          <a:bodyPr wrap="square" rtlCol="0">
            <a:spAutoFit/>
          </a:bodyPr>
          <a:lstStyle/>
          <a:p>
            <a:pPr algn="ctr"/>
            <a:r>
              <a:rPr lang="en-GB" dirty="0">
                <a:solidFill>
                  <a:schemeClr val="bg1"/>
                </a:solidFill>
                <a:latin typeface="Gill Sans MT" panose="020B0502020104020203" pitchFamily="34" charset="0"/>
              </a:rPr>
              <a:t>CARDINAL NEWMAN SCHOOL: SAFEGUARDING FOR VISITORS </a:t>
            </a:r>
          </a:p>
        </p:txBody>
      </p:sp>
      <p:sp>
        <p:nvSpPr>
          <p:cNvPr id="5" name="TextBox 4">
            <a:extLst>
              <a:ext uri="{FF2B5EF4-FFF2-40B4-BE49-F238E27FC236}">
                <a16:creationId xmlns:a16="http://schemas.microsoft.com/office/drawing/2014/main" id="{57895BD8-0384-713F-D551-D834EF05C2A9}"/>
              </a:ext>
            </a:extLst>
          </p:cNvPr>
          <p:cNvSpPr txBox="1"/>
          <p:nvPr/>
        </p:nvSpPr>
        <p:spPr>
          <a:xfrm>
            <a:off x="20549" y="8867001"/>
            <a:ext cx="6858000" cy="276999"/>
          </a:xfrm>
          <a:prstGeom prst="rect">
            <a:avLst/>
          </a:prstGeom>
          <a:noFill/>
        </p:spPr>
        <p:txBody>
          <a:bodyPr wrap="square" rtlCol="0">
            <a:spAutoFit/>
          </a:bodyPr>
          <a:lstStyle/>
          <a:p>
            <a:pPr algn="ctr"/>
            <a:r>
              <a:rPr lang="en-GB" sz="1200" b="1" dirty="0">
                <a:solidFill>
                  <a:srgbClr val="002060"/>
                </a:solidFill>
                <a:latin typeface="Gill Sans MT" panose="020B0502020104020203" pitchFamily="34" charset="0"/>
              </a:rPr>
              <a:t>“Together Towards Our Lord, Through Learning Love &amp; Faith”</a:t>
            </a:r>
          </a:p>
        </p:txBody>
      </p:sp>
      <p:pic>
        <p:nvPicPr>
          <p:cNvPr id="7" name="Picture 6" descr="A blue text on a black background&#10;&#10;Description automatically generated">
            <a:extLst>
              <a:ext uri="{FF2B5EF4-FFF2-40B4-BE49-F238E27FC236}">
                <a16:creationId xmlns:a16="http://schemas.microsoft.com/office/drawing/2014/main" id="{DF569627-EE08-BC92-F5C3-0F6D31028905}"/>
              </a:ext>
            </a:extLst>
          </p:cNvPr>
          <p:cNvPicPr>
            <a:picLocks noChangeAspect="1"/>
          </p:cNvPicPr>
          <p:nvPr/>
        </p:nvPicPr>
        <p:blipFill rotWithShape="1">
          <a:blip r:embed="rId2">
            <a:extLst>
              <a:ext uri="{28A0092B-C50C-407E-A947-70E740481C1C}">
                <a14:useLocalDpi xmlns:a14="http://schemas.microsoft.com/office/drawing/2010/main" val="0"/>
              </a:ext>
            </a:extLst>
          </a:blip>
          <a:srcRect t="2436" r="70049"/>
          <a:stretch/>
        </p:blipFill>
        <p:spPr>
          <a:xfrm>
            <a:off x="6290542" y="8352890"/>
            <a:ext cx="546909" cy="719392"/>
          </a:xfrm>
          <a:prstGeom prst="rect">
            <a:avLst/>
          </a:prstGeom>
        </p:spPr>
      </p:pic>
      <p:pic>
        <p:nvPicPr>
          <p:cNvPr id="1028" name="Picture 4">
            <a:extLst>
              <a:ext uri="{FF2B5EF4-FFF2-40B4-BE49-F238E27FC236}">
                <a16:creationId xmlns:a16="http://schemas.microsoft.com/office/drawing/2014/main" id="{CECBB9EC-2B55-D9CC-C4CC-B9D0FB129E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659" y="2097343"/>
            <a:ext cx="660649" cy="85018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F86E633D-126A-404E-6A52-F86F2F6A51FF}"/>
              </a:ext>
            </a:extLst>
          </p:cNvPr>
          <p:cNvSpPr txBox="1"/>
          <p:nvPr/>
        </p:nvSpPr>
        <p:spPr>
          <a:xfrm>
            <a:off x="798627" y="2124960"/>
            <a:ext cx="2527346" cy="790986"/>
          </a:xfrm>
          <a:prstGeom prst="rect">
            <a:avLst/>
          </a:prstGeom>
          <a:noFill/>
        </p:spPr>
        <p:txBody>
          <a:bodyPr wrap="square" lIns="91440" tIns="45720" rIns="91440" bIns="45720" rtlCol="0" anchor="t">
            <a:spAutoFit/>
          </a:bodyPr>
          <a:lstStyle/>
          <a:p>
            <a:pPr>
              <a:lnSpc>
                <a:spcPct val="150000"/>
              </a:lnSpc>
            </a:pPr>
            <a:r>
              <a:rPr lang="en-GB" sz="1050" dirty="0">
                <a:latin typeface="Gill Sans MT" panose="020B0502020104020203" pitchFamily="34" charset="0"/>
              </a:rPr>
              <a:t>Helen Fay DDSL</a:t>
            </a:r>
          </a:p>
          <a:p>
            <a:pPr>
              <a:lnSpc>
                <a:spcPct val="150000"/>
              </a:lnSpc>
            </a:pPr>
            <a:r>
              <a:rPr lang="en-GB" sz="1050" b="0" i="0" dirty="0">
                <a:solidFill>
                  <a:srgbClr val="000000"/>
                </a:solidFill>
                <a:effectLst/>
                <a:latin typeface="Gill Sans MT"/>
              </a:rPr>
              <a:t>Safeguarding Strategic Lead Headteacher</a:t>
            </a:r>
            <a:r>
              <a:rPr lang="en-GB" sz="1050" dirty="0">
                <a:solidFill>
                  <a:srgbClr val="000000"/>
                </a:solidFill>
                <a:latin typeface="Gill Sans MT"/>
              </a:rPr>
              <a:t> </a:t>
            </a:r>
            <a:endParaRPr lang="en-GB" sz="1050" b="0" i="0" dirty="0">
              <a:solidFill>
                <a:srgbClr val="000000"/>
              </a:solidFill>
              <a:effectLst/>
              <a:latin typeface="Gill Sans MT" panose="020B0502020104020203" pitchFamily="34" charset="0"/>
            </a:endParaRPr>
          </a:p>
          <a:p>
            <a:pPr>
              <a:lnSpc>
                <a:spcPct val="150000"/>
              </a:lnSpc>
            </a:pPr>
            <a:r>
              <a:rPr lang="en-GB" sz="1050" b="0" i="0" dirty="0">
                <a:solidFill>
                  <a:srgbClr val="000000"/>
                </a:solidFill>
                <a:effectLst/>
                <a:latin typeface="Gill Sans MT"/>
              </a:rPr>
              <a:t>Internal Telephone Number: </a:t>
            </a:r>
            <a:r>
              <a:rPr lang="en-GB" sz="1050" dirty="0">
                <a:solidFill>
                  <a:srgbClr val="000000"/>
                </a:solidFill>
                <a:latin typeface="Gill Sans MT"/>
              </a:rPr>
              <a:t>7505</a:t>
            </a:r>
            <a:endParaRPr lang="en-GB" sz="1050" dirty="0">
              <a:latin typeface="Gill Sans MT" panose="020B0502020104020203" pitchFamily="34" charset="0"/>
            </a:endParaRPr>
          </a:p>
        </p:txBody>
      </p:sp>
      <p:pic>
        <p:nvPicPr>
          <p:cNvPr id="10" name="Picture 9">
            <a:extLst>
              <a:ext uri="{FF2B5EF4-FFF2-40B4-BE49-F238E27FC236}">
                <a16:creationId xmlns:a16="http://schemas.microsoft.com/office/drawing/2014/main" id="{BDB554FC-847F-AF61-2F8E-1647F8C489D2}"/>
              </a:ext>
            </a:extLst>
          </p:cNvPr>
          <p:cNvPicPr>
            <a:picLocks noChangeAspect="1"/>
          </p:cNvPicPr>
          <p:nvPr/>
        </p:nvPicPr>
        <p:blipFill rotWithShape="1">
          <a:blip r:embed="rId4"/>
          <a:srcRect l="934" t="9426" r="84527" b="-1276"/>
          <a:stretch/>
        </p:blipFill>
        <p:spPr>
          <a:xfrm>
            <a:off x="3188126" y="1104060"/>
            <a:ext cx="698642" cy="765534"/>
          </a:xfrm>
          <a:prstGeom prst="rect">
            <a:avLst/>
          </a:prstGeom>
        </p:spPr>
      </p:pic>
      <p:sp>
        <p:nvSpPr>
          <p:cNvPr id="12" name="TextBox 11">
            <a:extLst>
              <a:ext uri="{FF2B5EF4-FFF2-40B4-BE49-F238E27FC236}">
                <a16:creationId xmlns:a16="http://schemas.microsoft.com/office/drawing/2014/main" id="{2910C5BC-41FC-D569-D3DB-1C74D1095937}"/>
              </a:ext>
            </a:extLst>
          </p:cNvPr>
          <p:cNvSpPr txBox="1"/>
          <p:nvPr/>
        </p:nvSpPr>
        <p:spPr>
          <a:xfrm>
            <a:off x="3886717" y="1072078"/>
            <a:ext cx="4161032" cy="790986"/>
          </a:xfrm>
          <a:prstGeom prst="rect">
            <a:avLst/>
          </a:prstGeom>
          <a:noFill/>
        </p:spPr>
        <p:txBody>
          <a:bodyPr wrap="square">
            <a:spAutoFit/>
          </a:bodyPr>
          <a:lstStyle/>
          <a:p>
            <a:pPr>
              <a:lnSpc>
                <a:spcPct val="150000"/>
              </a:lnSpc>
            </a:pPr>
            <a:r>
              <a:rPr lang="en-GB" sz="1050" dirty="0">
                <a:effectLst/>
                <a:latin typeface="Gill Sans MT" panose="020B0502020104020203" pitchFamily="34" charset="0"/>
                <a:ea typeface="Times New Roman" panose="02020603050405020304" pitchFamily="18" charset="0"/>
              </a:rPr>
              <a:t>Kirsty Bradshaw</a:t>
            </a:r>
            <a:r>
              <a:rPr lang="en-GB" sz="1050" dirty="0">
                <a:latin typeface="Gill Sans MT" panose="020B0502020104020203" pitchFamily="34" charset="0"/>
                <a:ea typeface="Times New Roman" panose="02020603050405020304" pitchFamily="18" charset="0"/>
              </a:rPr>
              <a:t> - </a:t>
            </a:r>
            <a:r>
              <a:rPr lang="en-GB" sz="1050" dirty="0">
                <a:effectLst/>
                <a:latin typeface="Gill Sans MT" panose="020B0502020104020203" pitchFamily="34" charset="0"/>
                <a:ea typeface="Times New Roman" panose="02020603050405020304" pitchFamily="18" charset="0"/>
              </a:rPr>
              <a:t>Deputy Designated</a:t>
            </a:r>
          </a:p>
          <a:p>
            <a:pPr>
              <a:lnSpc>
                <a:spcPct val="150000"/>
              </a:lnSpc>
            </a:pPr>
            <a:r>
              <a:rPr lang="en-GB" sz="1050" dirty="0">
                <a:effectLst/>
                <a:latin typeface="Gill Sans MT" panose="020B0502020104020203" pitchFamily="34" charset="0"/>
                <a:ea typeface="Times New Roman" panose="02020603050405020304" pitchFamily="18" charset="0"/>
              </a:rPr>
              <a:t>Safeguarding (DDSL)</a:t>
            </a:r>
          </a:p>
          <a:p>
            <a:pPr>
              <a:lnSpc>
                <a:spcPct val="150000"/>
              </a:lnSpc>
            </a:pPr>
            <a:r>
              <a:rPr lang="en-GB" sz="1050" dirty="0">
                <a:effectLst/>
                <a:latin typeface="Gill Sans MT" panose="020B0502020104020203" pitchFamily="34" charset="0"/>
                <a:ea typeface="Times New Roman" panose="02020603050405020304" pitchFamily="18" charset="0"/>
              </a:rPr>
              <a:t>Internal Telephone Number: 7592</a:t>
            </a:r>
            <a:endParaRPr lang="en-GB" sz="1050" dirty="0">
              <a:latin typeface="Gill Sans MT" panose="020B0502020104020203" pitchFamily="34" charset="0"/>
            </a:endParaRPr>
          </a:p>
        </p:txBody>
      </p:sp>
      <p:pic>
        <p:nvPicPr>
          <p:cNvPr id="15" name="Picture 14">
            <a:extLst>
              <a:ext uri="{FF2B5EF4-FFF2-40B4-BE49-F238E27FC236}">
                <a16:creationId xmlns:a16="http://schemas.microsoft.com/office/drawing/2014/main" id="{BD103D07-3A52-DAC4-9929-BC779372D71A}"/>
              </a:ext>
            </a:extLst>
          </p:cNvPr>
          <p:cNvPicPr>
            <a:picLocks noChangeAspect="1"/>
          </p:cNvPicPr>
          <p:nvPr/>
        </p:nvPicPr>
        <p:blipFill>
          <a:blip r:embed="rId5"/>
          <a:stretch>
            <a:fillRect/>
          </a:stretch>
        </p:blipFill>
        <p:spPr>
          <a:xfrm>
            <a:off x="3147274" y="3075019"/>
            <a:ext cx="891824" cy="758401"/>
          </a:xfrm>
          <a:prstGeom prst="rect">
            <a:avLst/>
          </a:prstGeom>
        </p:spPr>
      </p:pic>
      <p:sp>
        <p:nvSpPr>
          <p:cNvPr id="16" name="TextBox 15">
            <a:extLst>
              <a:ext uri="{FF2B5EF4-FFF2-40B4-BE49-F238E27FC236}">
                <a16:creationId xmlns:a16="http://schemas.microsoft.com/office/drawing/2014/main" id="{A59831CE-07C9-C4D1-8189-F43467DA5310}"/>
              </a:ext>
            </a:extLst>
          </p:cNvPr>
          <p:cNvSpPr txBox="1"/>
          <p:nvPr/>
        </p:nvSpPr>
        <p:spPr>
          <a:xfrm>
            <a:off x="3906589" y="3062655"/>
            <a:ext cx="2251385" cy="790986"/>
          </a:xfrm>
          <a:prstGeom prst="rect">
            <a:avLst/>
          </a:prstGeom>
          <a:noFill/>
        </p:spPr>
        <p:txBody>
          <a:bodyPr wrap="square">
            <a:spAutoFit/>
          </a:bodyPr>
          <a:lstStyle/>
          <a:p>
            <a:pPr>
              <a:lnSpc>
                <a:spcPct val="150000"/>
              </a:lnSpc>
            </a:pPr>
            <a:r>
              <a:rPr lang="en-GB" sz="1050" dirty="0">
                <a:effectLst/>
                <a:latin typeface="Gill Sans MT" panose="020B0502020104020203" pitchFamily="34" charset="0"/>
                <a:ea typeface="Times New Roman" panose="02020603050405020304" pitchFamily="18" charset="0"/>
              </a:rPr>
              <a:t>Ruth McGrath DDSL</a:t>
            </a:r>
          </a:p>
          <a:p>
            <a:pPr>
              <a:lnSpc>
                <a:spcPct val="150000"/>
              </a:lnSpc>
            </a:pPr>
            <a:r>
              <a:rPr lang="en-GB" sz="1050" b="0" i="0" dirty="0">
                <a:solidFill>
                  <a:srgbClr val="000000"/>
                </a:solidFill>
                <a:effectLst/>
                <a:latin typeface="Gill Sans MT" panose="020B0502020104020203" pitchFamily="34" charset="0"/>
              </a:rPr>
              <a:t>Deputy Head of N6 </a:t>
            </a:r>
          </a:p>
          <a:p>
            <a:pPr>
              <a:lnSpc>
                <a:spcPct val="150000"/>
              </a:lnSpc>
            </a:pPr>
            <a:r>
              <a:rPr lang="en-GB" sz="1050" b="0" i="0" dirty="0">
                <a:solidFill>
                  <a:srgbClr val="000000"/>
                </a:solidFill>
                <a:effectLst/>
                <a:latin typeface="Gill Sans MT" panose="020B0502020104020203" pitchFamily="34" charset="0"/>
              </a:rPr>
              <a:t>Internal Telephone Number: 7696</a:t>
            </a:r>
            <a:endParaRPr lang="en-GB" sz="1050" dirty="0">
              <a:latin typeface="Gill Sans MT" panose="020B0502020104020203" pitchFamily="34" charset="0"/>
            </a:endParaRPr>
          </a:p>
        </p:txBody>
      </p:sp>
      <p:pic>
        <p:nvPicPr>
          <p:cNvPr id="1030" name="Picture 6" descr="A person wearing glasses&#10;&#10;Description automatically generated with medium confidence">
            <a:extLst>
              <a:ext uri="{FF2B5EF4-FFF2-40B4-BE49-F238E27FC236}">
                <a16:creationId xmlns:a16="http://schemas.microsoft.com/office/drawing/2014/main" id="{9118B94D-85DE-0A2E-D259-F92913BD41D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16177" y="2095127"/>
            <a:ext cx="642541" cy="820819"/>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09EE376D-B908-21C8-96DC-5682295DC9DB}"/>
              </a:ext>
            </a:extLst>
          </p:cNvPr>
          <p:cNvSpPr txBox="1"/>
          <p:nvPr/>
        </p:nvSpPr>
        <p:spPr>
          <a:xfrm>
            <a:off x="3886717" y="2048940"/>
            <a:ext cx="3042353" cy="790986"/>
          </a:xfrm>
          <a:prstGeom prst="rect">
            <a:avLst/>
          </a:prstGeom>
          <a:noFill/>
        </p:spPr>
        <p:txBody>
          <a:bodyPr wrap="square" lIns="91440" tIns="45720" rIns="91440" bIns="45720" rtlCol="0" anchor="t">
            <a:spAutoFit/>
          </a:bodyPr>
          <a:lstStyle/>
          <a:p>
            <a:pPr>
              <a:lnSpc>
                <a:spcPct val="150000"/>
              </a:lnSpc>
            </a:pPr>
            <a:r>
              <a:rPr lang="en-GB" sz="1050" dirty="0">
                <a:latin typeface="Gill Sans MT" panose="020B0502020104020203" pitchFamily="34" charset="0"/>
              </a:rPr>
              <a:t>Claire Daly DDSL</a:t>
            </a:r>
          </a:p>
          <a:p>
            <a:pPr>
              <a:lnSpc>
                <a:spcPct val="150000"/>
              </a:lnSpc>
            </a:pPr>
            <a:r>
              <a:rPr lang="en-GB" sz="1050" dirty="0">
                <a:solidFill>
                  <a:srgbClr val="000000"/>
                </a:solidFill>
                <a:latin typeface="Gill Sans MT" panose="020B0502020104020203" pitchFamily="34" charset="0"/>
              </a:rPr>
              <a:t>Behaviour Strategic Lead, Deputy Headteacher</a:t>
            </a:r>
            <a:endParaRPr lang="en-GB" sz="1050" b="0" i="0" dirty="0">
              <a:solidFill>
                <a:srgbClr val="000000"/>
              </a:solidFill>
              <a:effectLst/>
              <a:latin typeface="Gill Sans MT" panose="020B0502020104020203" pitchFamily="34" charset="0"/>
            </a:endParaRPr>
          </a:p>
          <a:p>
            <a:pPr>
              <a:lnSpc>
                <a:spcPct val="150000"/>
              </a:lnSpc>
            </a:pPr>
            <a:r>
              <a:rPr lang="en-GB" sz="1050" b="0" i="0" dirty="0">
                <a:solidFill>
                  <a:srgbClr val="000000"/>
                </a:solidFill>
                <a:effectLst/>
                <a:latin typeface="Gill Sans MT"/>
              </a:rPr>
              <a:t>Internal Telephone Number: </a:t>
            </a:r>
            <a:r>
              <a:rPr lang="en-GB" sz="1050" dirty="0">
                <a:solidFill>
                  <a:srgbClr val="000000"/>
                </a:solidFill>
                <a:latin typeface="Gill Sans MT"/>
              </a:rPr>
              <a:t>7589</a:t>
            </a:r>
            <a:endParaRPr lang="en-GB" sz="1050" dirty="0">
              <a:latin typeface="Gill Sans MT" panose="020B0502020104020203" pitchFamily="34" charset="0"/>
            </a:endParaRPr>
          </a:p>
        </p:txBody>
      </p:sp>
      <p:pic>
        <p:nvPicPr>
          <p:cNvPr id="18" name="Picture 17">
            <a:extLst>
              <a:ext uri="{FF2B5EF4-FFF2-40B4-BE49-F238E27FC236}">
                <a16:creationId xmlns:a16="http://schemas.microsoft.com/office/drawing/2014/main" id="{AE9D4E98-CF30-07E4-6A66-EEA9ED459601}"/>
              </a:ext>
            </a:extLst>
          </p:cNvPr>
          <p:cNvPicPr>
            <a:picLocks noChangeAspect="1"/>
          </p:cNvPicPr>
          <p:nvPr/>
        </p:nvPicPr>
        <p:blipFill rotWithShape="1">
          <a:blip r:embed="rId7"/>
          <a:srcRect l="-277" t="6064" r="83522"/>
          <a:stretch/>
        </p:blipFill>
        <p:spPr>
          <a:xfrm>
            <a:off x="150659" y="1154953"/>
            <a:ext cx="723957" cy="703550"/>
          </a:xfrm>
          <a:prstGeom prst="rect">
            <a:avLst/>
          </a:prstGeom>
        </p:spPr>
      </p:pic>
      <p:sp>
        <p:nvSpPr>
          <p:cNvPr id="19" name="TextBox 18">
            <a:extLst>
              <a:ext uri="{FF2B5EF4-FFF2-40B4-BE49-F238E27FC236}">
                <a16:creationId xmlns:a16="http://schemas.microsoft.com/office/drawing/2014/main" id="{57CE73EC-571A-6E3F-69C9-5E19AC30A8B7}"/>
              </a:ext>
            </a:extLst>
          </p:cNvPr>
          <p:cNvSpPr txBox="1"/>
          <p:nvPr/>
        </p:nvSpPr>
        <p:spPr>
          <a:xfrm>
            <a:off x="936608" y="1111235"/>
            <a:ext cx="2251385" cy="790986"/>
          </a:xfrm>
          <a:prstGeom prst="rect">
            <a:avLst/>
          </a:prstGeom>
          <a:noFill/>
        </p:spPr>
        <p:txBody>
          <a:bodyPr wrap="square" lIns="91440" tIns="45720" rIns="91440" bIns="45720" anchor="t">
            <a:spAutoFit/>
          </a:bodyPr>
          <a:lstStyle/>
          <a:p>
            <a:pPr>
              <a:lnSpc>
                <a:spcPct val="150000"/>
              </a:lnSpc>
            </a:pPr>
            <a:r>
              <a:rPr lang="en-GB" sz="1050" dirty="0">
                <a:effectLst/>
                <a:latin typeface="Gill Sans MT"/>
                <a:ea typeface="Times New Roman" panose="02020603050405020304" pitchFamily="18" charset="0"/>
              </a:rPr>
              <a:t>Marc Forni DSL</a:t>
            </a:r>
          </a:p>
          <a:p>
            <a:pPr>
              <a:lnSpc>
                <a:spcPct val="150000"/>
              </a:lnSpc>
            </a:pPr>
            <a:r>
              <a:rPr lang="en-GB" sz="1050" b="0" i="0" dirty="0">
                <a:solidFill>
                  <a:srgbClr val="000000"/>
                </a:solidFill>
                <a:effectLst/>
                <a:latin typeface="Gill Sans MT"/>
              </a:rPr>
              <a:t>Safeguarding and Inclusion Lead</a:t>
            </a:r>
          </a:p>
          <a:p>
            <a:pPr>
              <a:lnSpc>
                <a:spcPct val="150000"/>
              </a:lnSpc>
            </a:pPr>
            <a:r>
              <a:rPr lang="en-GB" sz="1050" b="0" i="0" dirty="0">
                <a:solidFill>
                  <a:srgbClr val="000000"/>
                </a:solidFill>
                <a:effectLst/>
                <a:latin typeface="Gill Sans MT"/>
              </a:rPr>
              <a:t>Internal Telephone Number: 7529</a:t>
            </a:r>
            <a:endParaRPr lang="en-GB" sz="1050" dirty="0">
              <a:latin typeface="Gill Sans MT" panose="020B0502020104020203" pitchFamily="34" charset="0"/>
            </a:endParaRPr>
          </a:p>
        </p:txBody>
      </p:sp>
      <p:pic>
        <p:nvPicPr>
          <p:cNvPr id="1032" name="Picture 8" descr="tmp38">
            <a:extLst>
              <a:ext uri="{FF2B5EF4-FFF2-40B4-BE49-F238E27FC236}">
                <a16:creationId xmlns:a16="http://schemas.microsoft.com/office/drawing/2014/main" id="{2D345FEE-8ADE-D033-DC58-792B852E8D0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312" y="3076919"/>
            <a:ext cx="660649" cy="849406"/>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D5977FE8-0180-3F93-8F67-8108CC522BE3}"/>
              </a:ext>
            </a:extLst>
          </p:cNvPr>
          <p:cNvSpPr txBox="1"/>
          <p:nvPr/>
        </p:nvSpPr>
        <p:spPr>
          <a:xfrm>
            <a:off x="811308" y="3085515"/>
            <a:ext cx="3042353" cy="790986"/>
          </a:xfrm>
          <a:prstGeom prst="rect">
            <a:avLst/>
          </a:prstGeom>
          <a:noFill/>
        </p:spPr>
        <p:txBody>
          <a:bodyPr wrap="square" lIns="91440" tIns="45720" rIns="91440" bIns="45720" rtlCol="0" anchor="t">
            <a:spAutoFit/>
          </a:bodyPr>
          <a:lstStyle/>
          <a:p>
            <a:pPr>
              <a:lnSpc>
                <a:spcPct val="150000"/>
              </a:lnSpc>
            </a:pPr>
            <a:r>
              <a:rPr lang="en-GB" sz="1050" dirty="0">
                <a:latin typeface="Gill Sans MT" panose="020B0502020104020203" pitchFamily="34" charset="0"/>
              </a:rPr>
              <a:t>Angela Hutcheson DDSL</a:t>
            </a:r>
          </a:p>
          <a:p>
            <a:pPr>
              <a:lnSpc>
                <a:spcPct val="150000"/>
              </a:lnSpc>
            </a:pPr>
            <a:r>
              <a:rPr lang="en-GB" sz="1050" dirty="0">
                <a:solidFill>
                  <a:srgbClr val="000000"/>
                </a:solidFill>
                <a:latin typeface="Gill Sans MT" panose="020B0502020104020203" pitchFamily="34" charset="0"/>
              </a:rPr>
              <a:t>SENCO, Assistant Headteacher</a:t>
            </a:r>
            <a:endParaRPr lang="en-GB" sz="1050" b="0" i="0" dirty="0">
              <a:solidFill>
                <a:srgbClr val="000000"/>
              </a:solidFill>
              <a:effectLst/>
              <a:latin typeface="Gill Sans MT" panose="020B0502020104020203" pitchFamily="34" charset="0"/>
            </a:endParaRPr>
          </a:p>
          <a:p>
            <a:pPr>
              <a:lnSpc>
                <a:spcPct val="150000"/>
              </a:lnSpc>
            </a:pPr>
            <a:r>
              <a:rPr lang="en-GB" sz="1050" b="0" i="0" dirty="0">
                <a:solidFill>
                  <a:srgbClr val="000000"/>
                </a:solidFill>
                <a:effectLst/>
                <a:latin typeface="Gill Sans MT"/>
              </a:rPr>
              <a:t>Internal Telephone Number: </a:t>
            </a:r>
            <a:r>
              <a:rPr lang="en-GB" sz="1050" dirty="0">
                <a:solidFill>
                  <a:srgbClr val="000000"/>
                </a:solidFill>
                <a:latin typeface="Gill Sans MT"/>
              </a:rPr>
              <a:t>7536</a:t>
            </a:r>
            <a:endParaRPr lang="en-GB" sz="1050" dirty="0">
              <a:latin typeface="Gill Sans MT" panose="020B0502020104020203" pitchFamily="34" charset="0"/>
            </a:endParaRPr>
          </a:p>
        </p:txBody>
      </p:sp>
      <p:sp>
        <p:nvSpPr>
          <p:cNvPr id="22" name="TextBox 21">
            <a:extLst>
              <a:ext uri="{FF2B5EF4-FFF2-40B4-BE49-F238E27FC236}">
                <a16:creationId xmlns:a16="http://schemas.microsoft.com/office/drawing/2014/main" id="{CF7EF1D1-4A53-A14E-94A0-101BE20388F4}"/>
              </a:ext>
            </a:extLst>
          </p:cNvPr>
          <p:cNvSpPr txBox="1"/>
          <p:nvPr/>
        </p:nvSpPr>
        <p:spPr>
          <a:xfrm>
            <a:off x="0" y="493827"/>
            <a:ext cx="6858000" cy="430887"/>
          </a:xfrm>
          <a:prstGeom prst="rect">
            <a:avLst/>
          </a:prstGeom>
          <a:solidFill>
            <a:schemeClr val="accent1">
              <a:lumMod val="20000"/>
              <a:lumOff val="80000"/>
            </a:schemeClr>
          </a:solidFill>
        </p:spPr>
        <p:txBody>
          <a:bodyPr wrap="square" lIns="91440" tIns="45720" rIns="91440" bIns="45720" rtlCol="0" anchor="t">
            <a:spAutoFit/>
          </a:bodyPr>
          <a:lstStyle/>
          <a:p>
            <a:pPr algn="ctr"/>
            <a:r>
              <a:rPr lang="en-GB" sz="1100" dirty="0">
                <a:solidFill>
                  <a:srgbClr val="002060"/>
                </a:solidFill>
                <a:latin typeface="Gill Sans MT"/>
              </a:rPr>
              <a:t>Welcome to CNS. If you have a safeguarding question, please contact a member of our safeguarding team. Our school phone number is 01582 597 125.</a:t>
            </a:r>
          </a:p>
        </p:txBody>
      </p:sp>
      <p:sp>
        <p:nvSpPr>
          <p:cNvPr id="24" name="TextBox 23">
            <a:extLst>
              <a:ext uri="{FF2B5EF4-FFF2-40B4-BE49-F238E27FC236}">
                <a16:creationId xmlns:a16="http://schemas.microsoft.com/office/drawing/2014/main" id="{53D495FC-560E-38DA-0516-F39BE83A4D34}"/>
              </a:ext>
            </a:extLst>
          </p:cNvPr>
          <p:cNvSpPr txBox="1"/>
          <p:nvPr/>
        </p:nvSpPr>
        <p:spPr>
          <a:xfrm>
            <a:off x="-2" y="5122060"/>
            <a:ext cx="6837451" cy="2940228"/>
          </a:xfrm>
          <a:prstGeom prst="rect">
            <a:avLst/>
          </a:prstGeom>
          <a:noFill/>
        </p:spPr>
        <p:txBody>
          <a:bodyPr wrap="square" lIns="91440" tIns="45720" rIns="91440" bIns="45720" anchor="t">
            <a:spAutoFit/>
          </a:bodyPr>
          <a:lstStyle/>
          <a:p>
            <a:r>
              <a:rPr lang="en-GB" sz="1100" b="1" dirty="0">
                <a:solidFill>
                  <a:srgbClr val="002060"/>
                </a:solidFill>
                <a:latin typeface="Gill Sans MT" panose="020B0502020104020203" pitchFamily="34" charset="0"/>
              </a:rPr>
              <a:t>Safeguarding Statement:</a:t>
            </a:r>
          </a:p>
          <a:p>
            <a:endParaRPr lang="en-GB" sz="500" dirty="0">
              <a:latin typeface="Gill Sans MT" panose="020B0502020104020203" pitchFamily="34" charset="0"/>
            </a:endParaRPr>
          </a:p>
          <a:p>
            <a:pPr>
              <a:lnSpc>
                <a:spcPct val="150000"/>
              </a:lnSpc>
            </a:pPr>
            <a:r>
              <a:rPr lang="en-GB" sz="1100" dirty="0">
                <a:latin typeface="Gill Sans MT"/>
              </a:rPr>
              <a:t>We are committed to safeguarding and promoting the welfare of children. We expect all staff, volunteers and visitors to share this common commitment.  This leaflet contains information about our expectations of you whilst visiting the school. If you are unclear about anything in it, please speak to any of the contacts named above. </a:t>
            </a:r>
          </a:p>
          <a:p>
            <a:pPr>
              <a:lnSpc>
                <a:spcPct val="150000"/>
              </a:lnSpc>
            </a:pPr>
            <a:endParaRPr lang="en-GB" sz="400" dirty="0">
              <a:latin typeface="Gill Sans MT" panose="020B0502020104020203" pitchFamily="34" charset="0"/>
            </a:endParaRPr>
          </a:p>
          <a:p>
            <a:pPr>
              <a:lnSpc>
                <a:spcPct val="150000"/>
              </a:lnSpc>
            </a:pPr>
            <a:r>
              <a:rPr lang="en-GB" sz="1100" dirty="0">
                <a:latin typeface="Gill Sans MT"/>
              </a:rPr>
              <a:t>Please keep the leaflet in a safe place so that you can read it again if you need to. If you are concerned about the safety of any child in our school, you must report this to one of the Designated Safeguarding Leads (DSL). If you are concerned about the conduct of a member of staff or volunteer in your school (Allegations against Staff / Whistleblowing Policy), you must contact the Headteacher (</a:t>
            </a:r>
            <a:r>
              <a:rPr lang="en-GB" sz="1100" dirty="0">
                <a:latin typeface="Gill Sans MT"/>
                <a:hlinkClick r:id="rId9"/>
              </a:rPr>
              <a:t>hfay@cardinalnewmanschool.net</a:t>
            </a:r>
            <a:r>
              <a:rPr lang="en-GB" sz="1100" dirty="0">
                <a:latin typeface="Gill Sans MT"/>
              </a:rPr>
              <a:t> ) In the absence of the Headteacher the Head of the Trust Mark McLaughlin (</a:t>
            </a:r>
            <a:r>
              <a:rPr lang="en-GB" sz="1100" dirty="0">
                <a:latin typeface="Gill Sans MT"/>
                <a:hlinkClick r:id="rId10"/>
              </a:rPr>
              <a:t>mmclaughlin@stcat.co.uk</a:t>
            </a:r>
            <a:r>
              <a:rPr lang="en-GB" sz="1100" dirty="0">
                <a:latin typeface="Gill Sans MT"/>
              </a:rPr>
              <a:t> ) or our Head Governors </a:t>
            </a:r>
            <a:r>
              <a:rPr lang="en-GB" sz="1100" dirty="0">
                <a:latin typeface="Calibri"/>
                <a:cs typeface="Calibri"/>
              </a:rPr>
              <a:t>Fiona Traynor-Bucknall</a:t>
            </a:r>
            <a:r>
              <a:rPr lang="en-GB" sz="1100" dirty="0">
                <a:cs typeface="Calibri"/>
              </a:rPr>
              <a:t> (</a:t>
            </a:r>
            <a:r>
              <a:rPr lang="en-GB" sz="1100" dirty="0">
                <a:cs typeface="Calibri"/>
                <a:hlinkClick r:id="rId11"/>
              </a:rPr>
              <a:t>ftraynor-bucknall@stcat.co.uk</a:t>
            </a:r>
            <a:r>
              <a:rPr lang="en-GB" sz="1100" dirty="0">
                <a:cs typeface="Calibri"/>
              </a:rPr>
              <a:t> )</a:t>
            </a:r>
            <a:r>
              <a:rPr lang="en-GB" sz="1100" dirty="0">
                <a:latin typeface="Calibri"/>
                <a:cs typeface="Calibri"/>
              </a:rPr>
              <a:t> and Anthony Bewley</a:t>
            </a:r>
            <a:r>
              <a:rPr lang="en-GB" sz="1100" dirty="0">
                <a:solidFill>
                  <a:srgbClr val="000000"/>
                </a:solidFill>
                <a:latin typeface="Calibri"/>
                <a:cs typeface="Calibri"/>
              </a:rPr>
              <a:t> </a:t>
            </a:r>
            <a:r>
              <a:rPr lang="en-GB" sz="1100" dirty="0">
                <a:solidFill>
                  <a:srgbClr val="000000"/>
                </a:solidFill>
                <a:cs typeface="Calibri"/>
              </a:rPr>
              <a:t>(</a:t>
            </a:r>
            <a:r>
              <a:rPr lang="en-GB" sz="1100" dirty="0">
                <a:solidFill>
                  <a:srgbClr val="0563C1"/>
                </a:solidFill>
                <a:cs typeface="Calibri"/>
                <a:hlinkClick r:id="rId12">
                  <a:extLst>
                    <a:ext uri="{A12FA001-AC4F-418D-AE19-62706E023703}">
                      <ahyp:hlinkClr xmlns:ahyp="http://schemas.microsoft.com/office/drawing/2018/hyperlinkcolor" val="tx"/>
                    </a:ext>
                  </a:extLst>
                </a:hlinkClick>
              </a:rPr>
              <a:t>abewley@stcat.co.</a:t>
            </a:r>
            <a:r>
              <a:rPr lang="en-GB" sz="1100" dirty="0">
                <a:solidFill>
                  <a:srgbClr val="0070C0"/>
                </a:solidFill>
                <a:cs typeface="Calibri"/>
                <a:hlinkClick r:id="rId12">
                  <a:extLst>
                    <a:ext uri="{A12FA001-AC4F-418D-AE19-62706E023703}">
                      <ahyp:hlinkClr xmlns:ahyp="http://schemas.microsoft.com/office/drawing/2018/hyperlinkcolor" val="tx"/>
                    </a:ext>
                  </a:extLst>
                </a:hlinkClick>
              </a:rPr>
              <a:t>uk</a:t>
            </a:r>
            <a:r>
              <a:rPr lang="en-GB" sz="1100" dirty="0">
                <a:solidFill>
                  <a:srgbClr val="000000"/>
                </a:solidFill>
                <a:cs typeface="Calibri"/>
              </a:rPr>
              <a:t>)</a:t>
            </a:r>
            <a:r>
              <a:rPr lang="en-GB" sz="1100" dirty="0">
                <a:solidFill>
                  <a:srgbClr val="000000"/>
                </a:solidFill>
                <a:latin typeface="Calibri"/>
                <a:cs typeface="Calibri"/>
              </a:rPr>
              <a:t> </a:t>
            </a:r>
            <a:r>
              <a:rPr lang="en-GB" sz="1100" dirty="0">
                <a:latin typeface="Gill Sans MT"/>
              </a:rPr>
              <a:t>or a member of SLT must be contacted.</a:t>
            </a:r>
          </a:p>
        </p:txBody>
      </p:sp>
      <p:pic>
        <p:nvPicPr>
          <p:cNvPr id="11" name="Picture 10" descr="A qr code on a white background&#10;&#10;Description automatically generated">
            <a:extLst>
              <a:ext uri="{FF2B5EF4-FFF2-40B4-BE49-F238E27FC236}">
                <a16:creationId xmlns:a16="http://schemas.microsoft.com/office/drawing/2014/main" id="{4394A364-5E01-252A-7E34-00358D573D7C}"/>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56250" y="7761414"/>
            <a:ext cx="1124949" cy="1124949"/>
          </a:xfrm>
          <a:prstGeom prst="rect">
            <a:avLst/>
          </a:prstGeom>
        </p:spPr>
      </p:pic>
      <p:sp>
        <p:nvSpPr>
          <p:cNvPr id="13" name="TextBox 12">
            <a:extLst>
              <a:ext uri="{FF2B5EF4-FFF2-40B4-BE49-F238E27FC236}">
                <a16:creationId xmlns:a16="http://schemas.microsoft.com/office/drawing/2014/main" id="{3C5E64D8-6472-7DAB-4942-6959D4504AA4}"/>
              </a:ext>
            </a:extLst>
          </p:cNvPr>
          <p:cNvSpPr txBox="1"/>
          <p:nvPr/>
        </p:nvSpPr>
        <p:spPr>
          <a:xfrm>
            <a:off x="4142661" y="7844848"/>
            <a:ext cx="1265233" cy="938719"/>
          </a:xfrm>
          <a:prstGeom prst="rect">
            <a:avLst/>
          </a:prstGeom>
          <a:solidFill>
            <a:schemeClr val="accent1">
              <a:lumMod val="20000"/>
              <a:lumOff val="80000"/>
            </a:schemeClr>
          </a:solidFill>
        </p:spPr>
        <p:txBody>
          <a:bodyPr wrap="square" rtlCol="0">
            <a:spAutoFit/>
          </a:bodyPr>
          <a:lstStyle/>
          <a:p>
            <a:pPr algn="ctr"/>
            <a:r>
              <a:rPr lang="en-GB" sz="1100" dirty="0">
                <a:latin typeface="Gill Sans MT" panose="020B0502020104020203" pitchFamily="34" charset="0"/>
              </a:rPr>
              <a:t>For further safeguarding information and our policy please scan the QR code.</a:t>
            </a:r>
          </a:p>
        </p:txBody>
      </p:sp>
      <p:pic>
        <p:nvPicPr>
          <p:cNvPr id="14" name="Picture 13">
            <a:extLst>
              <a:ext uri="{FF2B5EF4-FFF2-40B4-BE49-F238E27FC236}">
                <a16:creationId xmlns:a16="http://schemas.microsoft.com/office/drawing/2014/main" id="{9A5DB1ED-B97F-2D18-FFEE-969B3E61456A}"/>
              </a:ext>
            </a:extLst>
          </p:cNvPr>
          <p:cNvPicPr>
            <a:picLocks noChangeAspect="1"/>
          </p:cNvPicPr>
          <p:nvPr/>
        </p:nvPicPr>
        <p:blipFill>
          <a:blip r:embed="rId14"/>
          <a:stretch>
            <a:fillRect/>
          </a:stretch>
        </p:blipFill>
        <p:spPr>
          <a:xfrm>
            <a:off x="1620282" y="7810453"/>
            <a:ext cx="999101" cy="1016179"/>
          </a:xfrm>
          <a:prstGeom prst="rect">
            <a:avLst/>
          </a:prstGeom>
        </p:spPr>
      </p:pic>
      <p:sp>
        <p:nvSpPr>
          <p:cNvPr id="6" name="TextBox 5">
            <a:extLst>
              <a:ext uri="{FF2B5EF4-FFF2-40B4-BE49-F238E27FC236}">
                <a16:creationId xmlns:a16="http://schemas.microsoft.com/office/drawing/2014/main" id="{FDDB5A1B-B12F-BBF2-F56C-35E4E3F2923F}"/>
              </a:ext>
            </a:extLst>
          </p:cNvPr>
          <p:cNvSpPr txBox="1"/>
          <p:nvPr/>
        </p:nvSpPr>
        <p:spPr>
          <a:xfrm>
            <a:off x="20549" y="4797456"/>
            <a:ext cx="6816900" cy="261610"/>
          </a:xfrm>
          <a:prstGeom prst="rect">
            <a:avLst/>
          </a:prstGeom>
          <a:noFill/>
        </p:spPr>
        <p:txBody>
          <a:bodyPr wrap="square" rtlCol="0">
            <a:spAutoFit/>
          </a:bodyPr>
          <a:lstStyle/>
          <a:p>
            <a:r>
              <a:rPr lang="en-GB" sz="1100" dirty="0">
                <a:latin typeface="Gill Sans MT" panose="020B0502020104020203" pitchFamily="34" charset="0"/>
              </a:rPr>
              <a:t>Each of our Pastoral Support Workers and our Behaviour Support Workers are trained to Level 3 in safeguarding.</a:t>
            </a:r>
          </a:p>
        </p:txBody>
      </p:sp>
      <p:pic>
        <p:nvPicPr>
          <p:cNvPr id="21" name="Picture 9" descr="Nicola Bailey">
            <a:extLst>
              <a:ext uri="{FF2B5EF4-FFF2-40B4-BE49-F238E27FC236}">
                <a16:creationId xmlns:a16="http://schemas.microsoft.com/office/drawing/2014/main" id="{4E388915-A493-A6D4-B268-F7FF53F2040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19832" y="3990164"/>
            <a:ext cx="618962" cy="686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Box 22">
            <a:extLst>
              <a:ext uri="{FF2B5EF4-FFF2-40B4-BE49-F238E27FC236}">
                <a16:creationId xmlns:a16="http://schemas.microsoft.com/office/drawing/2014/main" id="{9C24EEF4-0505-FF54-20F7-37EC4CD6227D}"/>
              </a:ext>
            </a:extLst>
          </p:cNvPr>
          <p:cNvSpPr txBox="1"/>
          <p:nvPr/>
        </p:nvSpPr>
        <p:spPr>
          <a:xfrm>
            <a:off x="2738794" y="3927096"/>
            <a:ext cx="3042353" cy="790986"/>
          </a:xfrm>
          <a:prstGeom prst="rect">
            <a:avLst/>
          </a:prstGeom>
          <a:noFill/>
        </p:spPr>
        <p:txBody>
          <a:bodyPr wrap="square" rtlCol="0">
            <a:spAutoFit/>
          </a:bodyPr>
          <a:lstStyle/>
          <a:p>
            <a:pPr>
              <a:lnSpc>
                <a:spcPct val="150000"/>
              </a:lnSpc>
            </a:pPr>
            <a:r>
              <a:rPr lang="en-GB" sz="1050" dirty="0">
                <a:latin typeface="Gill Sans MT" panose="020B0502020104020203" pitchFamily="34" charset="0"/>
              </a:rPr>
              <a:t>Nicki Brown</a:t>
            </a:r>
          </a:p>
          <a:p>
            <a:pPr>
              <a:lnSpc>
                <a:spcPct val="150000"/>
              </a:lnSpc>
            </a:pPr>
            <a:r>
              <a:rPr lang="en-GB" sz="1050" dirty="0">
                <a:solidFill>
                  <a:srgbClr val="000000"/>
                </a:solidFill>
                <a:latin typeface="Gill Sans MT" panose="020B0502020104020203" pitchFamily="34" charset="0"/>
              </a:rPr>
              <a:t>School Family Worker</a:t>
            </a:r>
            <a:endParaRPr lang="en-GB" sz="1050" b="0" i="0" dirty="0">
              <a:solidFill>
                <a:srgbClr val="000000"/>
              </a:solidFill>
              <a:effectLst/>
              <a:latin typeface="Gill Sans MT" panose="020B0502020104020203" pitchFamily="34" charset="0"/>
            </a:endParaRPr>
          </a:p>
          <a:p>
            <a:pPr>
              <a:lnSpc>
                <a:spcPct val="150000"/>
              </a:lnSpc>
            </a:pPr>
            <a:r>
              <a:rPr lang="en-GB" sz="1050" b="0" i="0" dirty="0">
                <a:solidFill>
                  <a:srgbClr val="000000"/>
                </a:solidFill>
                <a:effectLst/>
                <a:latin typeface="Gill Sans MT" panose="020B0502020104020203" pitchFamily="34" charset="0"/>
              </a:rPr>
              <a:t>Internal Telephone Number: 7575 </a:t>
            </a:r>
            <a:endParaRPr lang="en-GB" sz="1050" dirty="0">
              <a:latin typeface="Gill Sans MT" panose="020B0502020104020203" pitchFamily="34" charset="0"/>
            </a:endParaRPr>
          </a:p>
        </p:txBody>
      </p:sp>
    </p:spTree>
    <p:extLst>
      <p:ext uri="{BB962C8B-B14F-4D97-AF65-F5344CB8AC3E}">
        <p14:creationId xmlns:p14="http://schemas.microsoft.com/office/powerpoint/2010/main" val="846222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3F449B8-159D-129C-4220-EDCC795FB2F2}"/>
              </a:ext>
            </a:extLst>
          </p:cNvPr>
          <p:cNvSpPr txBox="1"/>
          <p:nvPr/>
        </p:nvSpPr>
        <p:spPr>
          <a:xfrm>
            <a:off x="0" y="171450"/>
            <a:ext cx="6858000" cy="10390665"/>
          </a:xfrm>
          <a:prstGeom prst="rect">
            <a:avLst/>
          </a:prstGeom>
          <a:noFill/>
        </p:spPr>
        <p:txBody>
          <a:bodyPr wrap="square" lIns="91440" tIns="45720" rIns="91440" bIns="45720" anchor="t">
            <a:spAutoFit/>
          </a:bodyPr>
          <a:lstStyle/>
          <a:p>
            <a:pPr algn="l" rtl="0" fontAlgn="base">
              <a:lnSpc>
                <a:spcPct val="150000"/>
              </a:lnSpc>
            </a:pPr>
            <a:r>
              <a:rPr lang="en-GB" sz="1100" b="1" i="0" dirty="0">
                <a:solidFill>
                  <a:srgbClr val="002060"/>
                </a:solidFill>
                <a:effectLst/>
                <a:latin typeface="Gill Sans MT"/>
              </a:rPr>
              <a:t>SIGNING IN/ OUT  </a:t>
            </a:r>
            <a:r>
              <a:rPr lang="en-GB" sz="1100" b="0" i="0" dirty="0">
                <a:solidFill>
                  <a:srgbClr val="000000"/>
                </a:solidFill>
                <a:effectLst/>
                <a:latin typeface="Gill Sans MT"/>
              </a:rPr>
              <a:t>All visitors must sign in at reception and be issued with a visitor’s pass and visitor notes. Please wear your visitors pass at all times whilst in the building. Upon leaving, please sign out and return your visitors pass.</a:t>
            </a:r>
            <a:r>
              <a:rPr lang="en-US" sz="1100" b="0" i="0" dirty="0">
                <a:solidFill>
                  <a:srgbClr val="000000"/>
                </a:solidFill>
                <a:effectLst/>
                <a:latin typeface="Gill Sans MT"/>
              </a:rPr>
              <a:t>​</a:t>
            </a:r>
          </a:p>
          <a:p>
            <a:pPr algn="l" rtl="0" fontAlgn="base">
              <a:lnSpc>
                <a:spcPct val="150000"/>
              </a:lnSpc>
            </a:pPr>
            <a:endParaRPr lang="en-US" sz="1100" dirty="0">
              <a:solidFill>
                <a:srgbClr val="000000"/>
              </a:solidFill>
              <a:latin typeface="Gill Sans MT" panose="020B0502020104020203" pitchFamily="34" charset="0"/>
            </a:endParaRPr>
          </a:p>
          <a:p>
            <a:pPr algn="l" rtl="0" fontAlgn="base">
              <a:lnSpc>
                <a:spcPct val="150000"/>
              </a:lnSpc>
            </a:pPr>
            <a:endParaRPr lang="en-US" sz="1100" b="0" i="0" dirty="0">
              <a:solidFill>
                <a:srgbClr val="000000"/>
              </a:solidFill>
              <a:effectLst/>
              <a:latin typeface="Gill Sans MT" panose="020B0502020104020203" pitchFamily="34" charset="0"/>
            </a:endParaRPr>
          </a:p>
          <a:p>
            <a:pPr algn="l" rtl="0" fontAlgn="base">
              <a:lnSpc>
                <a:spcPct val="150000"/>
              </a:lnSpc>
            </a:pPr>
            <a:endParaRPr lang="en-US" sz="1100" b="0" i="0" dirty="0">
              <a:solidFill>
                <a:srgbClr val="000000"/>
              </a:solidFill>
              <a:effectLst/>
              <a:latin typeface="Gill Sans MT" panose="020B0502020104020203" pitchFamily="34" charset="0"/>
            </a:endParaRPr>
          </a:p>
          <a:p>
            <a:pPr algn="l" rtl="0" fontAlgn="base">
              <a:lnSpc>
                <a:spcPct val="150000"/>
              </a:lnSpc>
            </a:pPr>
            <a:r>
              <a:rPr lang="en-GB" sz="1100" b="0" i="0" dirty="0">
                <a:solidFill>
                  <a:srgbClr val="000000"/>
                </a:solidFill>
                <a:effectLst/>
                <a:latin typeface="Gill Sans MT" panose="020B0502020104020203" pitchFamily="34" charset="0"/>
              </a:rPr>
              <a:t>​</a:t>
            </a:r>
          </a:p>
          <a:p>
            <a:pPr algn="l" rtl="0" fontAlgn="base">
              <a:lnSpc>
                <a:spcPct val="150000"/>
              </a:lnSpc>
            </a:pPr>
            <a:endParaRPr lang="en-GB" sz="1100" b="1" i="0" dirty="0">
              <a:solidFill>
                <a:srgbClr val="002060"/>
              </a:solidFill>
              <a:effectLst/>
              <a:latin typeface="Gill Sans MT" panose="020B0502020104020203" pitchFamily="34" charset="0"/>
            </a:endParaRPr>
          </a:p>
          <a:p>
            <a:pPr algn="l" rtl="0" fontAlgn="base">
              <a:lnSpc>
                <a:spcPct val="150000"/>
              </a:lnSpc>
            </a:pPr>
            <a:endParaRPr lang="en-GB" sz="1100" b="1" i="0" dirty="0">
              <a:solidFill>
                <a:srgbClr val="002060"/>
              </a:solidFill>
              <a:effectLst/>
              <a:latin typeface="Gill Sans MT" panose="020B0502020104020203" pitchFamily="34" charset="0"/>
            </a:endParaRPr>
          </a:p>
          <a:p>
            <a:pPr fontAlgn="base">
              <a:lnSpc>
                <a:spcPct val="150000"/>
              </a:lnSpc>
            </a:pPr>
            <a:endParaRPr lang="en-GB" sz="1100" b="1" dirty="0">
              <a:solidFill>
                <a:srgbClr val="002060"/>
              </a:solidFill>
              <a:latin typeface="Gill Sans MT"/>
            </a:endParaRPr>
          </a:p>
          <a:p>
            <a:pPr>
              <a:lnSpc>
                <a:spcPct val="150000"/>
              </a:lnSpc>
            </a:pPr>
            <a:endParaRPr lang="en-GB" sz="1100" b="1" dirty="0">
              <a:solidFill>
                <a:srgbClr val="002060"/>
              </a:solidFill>
              <a:latin typeface="Gill Sans MT"/>
            </a:endParaRPr>
          </a:p>
          <a:p>
            <a:pPr>
              <a:lnSpc>
                <a:spcPct val="150000"/>
              </a:lnSpc>
            </a:pPr>
            <a:endParaRPr lang="en-GB" sz="1100" b="1" dirty="0">
              <a:solidFill>
                <a:srgbClr val="002060"/>
              </a:solidFill>
              <a:latin typeface="Gill Sans MT"/>
            </a:endParaRPr>
          </a:p>
          <a:p>
            <a:pPr>
              <a:lnSpc>
                <a:spcPct val="150000"/>
              </a:lnSpc>
            </a:pPr>
            <a:r>
              <a:rPr lang="en-GB" sz="1000" b="1" dirty="0">
                <a:solidFill>
                  <a:srgbClr val="002060"/>
                </a:solidFill>
                <a:latin typeface="Gill Sans MT"/>
              </a:rPr>
              <a:t>SAFEGUARDING</a:t>
            </a:r>
            <a:r>
              <a:rPr lang="en-GB" sz="1000" b="0" i="0" dirty="0">
                <a:solidFill>
                  <a:srgbClr val="000000"/>
                </a:solidFill>
                <a:effectLst/>
                <a:latin typeface="Gill Sans MT"/>
              </a:rPr>
              <a:t>  Cardinal Newman School (CNS) is committed to providing a safe environment for children and adults.  If you have any concerns, please speak to a member of staff in reception or alternatively report to </a:t>
            </a:r>
            <a:r>
              <a:rPr lang="en-GB" sz="1000" dirty="0">
                <a:solidFill>
                  <a:srgbClr val="000000"/>
                </a:solidFill>
                <a:latin typeface="Gill Sans MT"/>
              </a:rPr>
              <a:t>MForni@cardinalnewmanschool.net</a:t>
            </a:r>
            <a:endParaRPr lang="en-GB" sz="1000">
              <a:ea typeface="Calibri"/>
              <a:cs typeface="Calibri"/>
            </a:endParaRPr>
          </a:p>
          <a:p>
            <a:pPr fontAlgn="base">
              <a:lnSpc>
                <a:spcPct val="150000"/>
              </a:lnSpc>
            </a:pPr>
            <a:endParaRPr lang="en-GB" sz="1000" b="0" i="0" dirty="0">
              <a:solidFill>
                <a:srgbClr val="000000"/>
              </a:solidFill>
              <a:effectLst/>
              <a:latin typeface="Gill Sans MT" panose="020B0502020104020203" pitchFamily="34" charset="0"/>
            </a:endParaRPr>
          </a:p>
          <a:p>
            <a:pPr fontAlgn="base">
              <a:lnSpc>
                <a:spcPct val="150000"/>
              </a:lnSpc>
            </a:pPr>
            <a:r>
              <a:rPr lang="en-GB" sz="1000" b="1" dirty="0">
                <a:solidFill>
                  <a:srgbClr val="002060"/>
                </a:solidFill>
                <a:latin typeface="Gill Sans MT"/>
              </a:rPr>
              <a:t>PARKING-</a:t>
            </a:r>
            <a:r>
              <a:rPr lang="en-GB" sz="1000" b="1" i="0" dirty="0">
                <a:solidFill>
                  <a:srgbClr val="002060"/>
                </a:solidFill>
                <a:effectLst/>
                <a:latin typeface="Gill Sans MT"/>
              </a:rPr>
              <a:t> </a:t>
            </a:r>
            <a:r>
              <a:rPr lang="en-GB" sz="1000" b="1" dirty="0">
                <a:solidFill>
                  <a:srgbClr val="002060"/>
                </a:solidFill>
                <a:latin typeface="Gill Sans MT"/>
              </a:rPr>
              <a:t> </a:t>
            </a:r>
            <a:r>
              <a:rPr lang="en-GB" sz="1000" b="1" i="0" dirty="0">
                <a:solidFill>
                  <a:srgbClr val="002060"/>
                </a:solidFill>
                <a:effectLst/>
                <a:latin typeface="Gill Sans MT"/>
              </a:rPr>
              <a:t> </a:t>
            </a:r>
            <a:r>
              <a:rPr lang="en-GB" sz="1000" b="0" i="0" dirty="0">
                <a:solidFill>
                  <a:srgbClr val="000000"/>
                </a:solidFill>
                <a:effectLst/>
                <a:latin typeface="Gill Sans MT"/>
              </a:rPr>
              <a:t>Limited onsite parking is available. If using the car park please ensure you provide your registration number at reception when you sign in.</a:t>
            </a:r>
            <a:r>
              <a:rPr lang="en-GB" sz="1000" dirty="0">
                <a:solidFill>
                  <a:srgbClr val="000000"/>
                </a:solidFill>
                <a:latin typeface="Gill Sans MT"/>
              </a:rPr>
              <a:t> If you have parked in a bus bay, you MUST move your car by 15:00.</a:t>
            </a:r>
            <a:r>
              <a:rPr lang="en-US" sz="1000" b="0" i="0" dirty="0">
                <a:solidFill>
                  <a:srgbClr val="000000"/>
                </a:solidFill>
                <a:effectLst/>
                <a:latin typeface="Gill Sans MT"/>
              </a:rPr>
              <a:t>​</a:t>
            </a:r>
          </a:p>
          <a:p>
            <a:pPr algn="l" rtl="0" fontAlgn="base">
              <a:lnSpc>
                <a:spcPct val="150000"/>
              </a:lnSpc>
            </a:pPr>
            <a:endParaRPr lang="en-GB" sz="1000" b="0" i="0" dirty="0">
              <a:solidFill>
                <a:srgbClr val="000000"/>
              </a:solidFill>
              <a:effectLst/>
              <a:latin typeface="Gill Sans MT" panose="020B0502020104020203" pitchFamily="34" charset="0"/>
            </a:endParaRPr>
          </a:p>
          <a:p>
            <a:pPr fontAlgn="base">
              <a:lnSpc>
                <a:spcPct val="150000"/>
              </a:lnSpc>
            </a:pPr>
            <a:r>
              <a:rPr lang="en-GB" sz="1000" b="1" i="0" dirty="0">
                <a:solidFill>
                  <a:srgbClr val="002060"/>
                </a:solidFill>
                <a:effectLst/>
                <a:latin typeface="Gill Sans MT"/>
              </a:rPr>
              <a:t>E </a:t>
            </a:r>
            <a:r>
              <a:rPr lang="en-GB" sz="1000" b="1" dirty="0">
                <a:solidFill>
                  <a:srgbClr val="002060"/>
                </a:solidFill>
                <a:latin typeface="Gill Sans MT"/>
              </a:rPr>
              <a:t>SAFETY- Mobile</a:t>
            </a:r>
            <a:r>
              <a:rPr lang="en-GB" sz="1000" b="1" i="0" dirty="0">
                <a:solidFill>
                  <a:srgbClr val="002060"/>
                </a:solidFill>
                <a:effectLst/>
                <a:latin typeface="Gill Sans MT"/>
              </a:rPr>
              <a:t> phones. </a:t>
            </a:r>
            <a:r>
              <a:rPr lang="en-GB" sz="1000" b="0" i="0" dirty="0">
                <a:solidFill>
                  <a:srgbClr val="000000"/>
                </a:solidFill>
                <a:effectLst/>
                <a:latin typeface="Gill Sans MT"/>
              </a:rPr>
              <a:t>In line with our staff policy, please refrain from using your mobile phone around school. No photos are to be taken around school unless permission is given by a senior member staff.</a:t>
            </a:r>
          </a:p>
          <a:p>
            <a:pPr marL="171450" indent="-171450" algn="l" rtl="0" fontAlgn="base">
              <a:lnSpc>
                <a:spcPct val="150000"/>
              </a:lnSpc>
              <a:buFontTx/>
              <a:buChar char="-"/>
            </a:pPr>
            <a:r>
              <a:rPr lang="en-GB" sz="1000" b="1" dirty="0">
                <a:solidFill>
                  <a:srgbClr val="002060"/>
                </a:solidFill>
                <a:latin typeface="Gill Sans MT"/>
              </a:rPr>
              <a:t>Online monitoring. </a:t>
            </a:r>
            <a:r>
              <a:rPr lang="en-GB" sz="1000" b="0" i="0" dirty="0">
                <a:solidFill>
                  <a:srgbClr val="000000"/>
                </a:solidFill>
                <a:effectLst/>
                <a:latin typeface="Gill Sans MT"/>
              </a:rPr>
              <a:t>In line with our staff policy if you observe a screen or monitor with any image or content that gives cause for concern please note and record and pass to our Safeguarding Team.</a:t>
            </a:r>
          </a:p>
          <a:p>
            <a:pPr algn="l" rtl="0" fontAlgn="base">
              <a:lnSpc>
                <a:spcPct val="150000"/>
              </a:lnSpc>
            </a:pPr>
            <a:endParaRPr lang="en-GB" sz="1000" dirty="0">
              <a:solidFill>
                <a:srgbClr val="000000"/>
              </a:solidFill>
              <a:latin typeface="Gill Sans MT" panose="020B0502020104020203" pitchFamily="34" charset="0"/>
            </a:endParaRPr>
          </a:p>
          <a:p>
            <a:pPr algn="l" rtl="0" fontAlgn="base">
              <a:lnSpc>
                <a:spcPct val="150000"/>
              </a:lnSpc>
            </a:pPr>
            <a:r>
              <a:rPr lang="en-GB" sz="1000" b="1" i="0" dirty="0">
                <a:solidFill>
                  <a:srgbClr val="002060"/>
                </a:solidFill>
                <a:effectLst/>
                <a:latin typeface="Gill Sans MT"/>
              </a:rPr>
              <a:t>SECURITY</a:t>
            </a:r>
            <a:r>
              <a:rPr lang="en-GB" sz="1000" b="0" i="0" dirty="0">
                <a:solidFill>
                  <a:srgbClr val="000000"/>
                </a:solidFill>
                <a:effectLst/>
                <a:latin typeface="Gill Sans MT"/>
              </a:rPr>
              <a:t>  Please do not leave money or </a:t>
            </a:r>
            <a:r>
              <a:rPr lang="en-GB" sz="1000" dirty="0">
                <a:solidFill>
                  <a:srgbClr val="000000"/>
                </a:solidFill>
                <a:latin typeface="Gill Sans MT"/>
              </a:rPr>
              <a:t>valuables</a:t>
            </a:r>
            <a:r>
              <a:rPr lang="en-GB" sz="1000" b="0" i="0" dirty="0">
                <a:solidFill>
                  <a:srgbClr val="000000"/>
                </a:solidFill>
                <a:effectLst/>
                <a:latin typeface="Gill Sans MT"/>
              </a:rPr>
              <a:t> unattended. If you wish to have a secure place for valuables, please contact reception.</a:t>
            </a:r>
            <a:r>
              <a:rPr lang="en-US" sz="1000" b="0" i="0" dirty="0">
                <a:solidFill>
                  <a:srgbClr val="000000"/>
                </a:solidFill>
                <a:effectLst/>
                <a:latin typeface="Gill Sans MT"/>
              </a:rPr>
              <a:t>​</a:t>
            </a:r>
          </a:p>
          <a:p>
            <a:pPr algn="l" rtl="0" fontAlgn="base">
              <a:lnSpc>
                <a:spcPct val="150000"/>
              </a:lnSpc>
            </a:pPr>
            <a:endParaRPr lang="en-GB" sz="1000" dirty="0">
              <a:solidFill>
                <a:srgbClr val="000000"/>
              </a:solidFill>
              <a:latin typeface="Segoe UI" panose="020B0502040204020203" pitchFamily="34" charset="0"/>
              <a:cs typeface="Segoe UI"/>
            </a:endParaRPr>
          </a:p>
          <a:p>
            <a:pPr algn="l" rtl="0" fontAlgn="base">
              <a:lnSpc>
                <a:spcPct val="150000"/>
              </a:lnSpc>
            </a:pPr>
            <a:r>
              <a:rPr lang="en-GB" sz="1000" b="1" i="0" dirty="0">
                <a:solidFill>
                  <a:srgbClr val="002060"/>
                </a:solidFill>
                <a:effectLst/>
                <a:latin typeface="Gill Sans MT"/>
              </a:rPr>
              <a:t>TOILETS</a:t>
            </a:r>
            <a:r>
              <a:rPr lang="en-GB" sz="1000" b="0" i="0" dirty="0">
                <a:solidFill>
                  <a:srgbClr val="000000"/>
                </a:solidFill>
                <a:effectLst/>
                <a:latin typeface="Gill Sans MT"/>
              </a:rPr>
              <a:t>  Visitors toilets are available on the ground floor. Please ask at reception.</a:t>
            </a:r>
            <a:r>
              <a:rPr lang="en-US" sz="1000" b="0" i="0" dirty="0">
                <a:solidFill>
                  <a:srgbClr val="000000"/>
                </a:solidFill>
                <a:effectLst/>
                <a:latin typeface="Gill Sans MT"/>
              </a:rPr>
              <a:t>​</a:t>
            </a:r>
            <a:endParaRPr lang="en-US" sz="1000" b="0" i="0">
              <a:solidFill>
                <a:srgbClr val="000000"/>
              </a:solidFill>
              <a:effectLst/>
              <a:latin typeface="Gill Sans MT"/>
              <a:cs typeface="Segoe UI"/>
            </a:endParaRPr>
          </a:p>
          <a:p>
            <a:pPr algn="l" rtl="0" fontAlgn="base">
              <a:lnSpc>
                <a:spcPct val="150000"/>
              </a:lnSpc>
            </a:pPr>
            <a:endParaRPr lang="en-GB" sz="1000" dirty="0">
              <a:solidFill>
                <a:srgbClr val="000000"/>
              </a:solidFill>
              <a:latin typeface="Segoe UI" panose="020B0502040204020203" pitchFamily="34" charset="0"/>
              <a:cs typeface="Segoe UI"/>
            </a:endParaRPr>
          </a:p>
          <a:p>
            <a:pPr algn="l" rtl="0" fontAlgn="base">
              <a:lnSpc>
                <a:spcPct val="150000"/>
              </a:lnSpc>
            </a:pPr>
            <a:r>
              <a:rPr lang="en-GB" sz="1000" b="1" i="0" dirty="0">
                <a:solidFill>
                  <a:srgbClr val="002060"/>
                </a:solidFill>
                <a:effectLst/>
                <a:latin typeface="Gill Sans MT"/>
              </a:rPr>
              <a:t>SMOKING</a:t>
            </a:r>
            <a:r>
              <a:rPr lang="en-GB" sz="1000" b="0" i="0" dirty="0">
                <a:solidFill>
                  <a:srgbClr val="000000"/>
                </a:solidFill>
                <a:effectLst/>
                <a:latin typeface="Gill Sans MT"/>
              </a:rPr>
              <a:t>  We are a none </a:t>
            </a:r>
            <a:r>
              <a:rPr lang="en-GB" sz="1000" dirty="0">
                <a:solidFill>
                  <a:srgbClr val="000000"/>
                </a:solidFill>
                <a:latin typeface="Gill Sans MT"/>
              </a:rPr>
              <a:t>s</a:t>
            </a:r>
            <a:r>
              <a:rPr lang="en-GB" sz="1000" b="0" i="0" dirty="0">
                <a:solidFill>
                  <a:srgbClr val="000000"/>
                </a:solidFill>
                <a:effectLst/>
                <a:latin typeface="Gill Sans MT"/>
              </a:rPr>
              <a:t>moking site; therefore smoking/vaping is prohibited on the school premises.</a:t>
            </a:r>
            <a:r>
              <a:rPr lang="en-US" sz="1000" b="0" i="0" dirty="0">
                <a:solidFill>
                  <a:srgbClr val="000000"/>
                </a:solidFill>
                <a:effectLst/>
                <a:latin typeface="Gill Sans MT"/>
              </a:rPr>
              <a:t>​</a:t>
            </a:r>
            <a:endParaRPr lang="en-US" sz="1000" b="0" i="0">
              <a:solidFill>
                <a:srgbClr val="000000"/>
              </a:solidFill>
              <a:effectLst/>
              <a:latin typeface="Gill Sans MT"/>
              <a:cs typeface="Segoe UI"/>
            </a:endParaRPr>
          </a:p>
          <a:p>
            <a:pPr algn="l" rtl="0" fontAlgn="base">
              <a:lnSpc>
                <a:spcPct val="150000"/>
              </a:lnSpc>
            </a:pPr>
            <a:endParaRPr lang="en-GB" sz="1000" b="0" i="0" dirty="0">
              <a:solidFill>
                <a:srgbClr val="000000"/>
              </a:solidFill>
              <a:effectLst/>
              <a:latin typeface="Segoe UI" panose="020B0502040204020203" pitchFamily="34" charset="0"/>
              <a:cs typeface="Segoe UI"/>
            </a:endParaRPr>
          </a:p>
          <a:p>
            <a:pPr algn="l" rtl="0" fontAlgn="base">
              <a:lnSpc>
                <a:spcPct val="150000"/>
              </a:lnSpc>
            </a:pPr>
            <a:r>
              <a:rPr lang="en-GB" sz="1000" b="1" i="0" dirty="0">
                <a:solidFill>
                  <a:srgbClr val="002060"/>
                </a:solidFill>
                <a:effectLst/>
                <a:latin typeface="Gill Sans MT"/>
              </a:rPr>
              <a:t>ACCIDENT / ILLNESS  </a:t>
            </a:r>
            <a:r>
              <a:rPr lang="en-GB" sz="1000" b="0" i="0" dirty="0">
                <a:solidFill>
                  <a:srgbClr val="000000"/>
                </a:solidFill>
                <a:effectLst/>
                <a:latin typeface="Gill Sans MT"/>
              </a:rPr>
              <a:t>Must be reported to your host. Please give as much information as possible.</a:t>
            </a:r>
            <a:r>
              <a:rPr lang="en-US" sz="1000" b="0" i="0" dirty="0">
                <a:solidFill>
                  <a:srgbClr val="000000"/>
                </a:solidFill>
                <a:effectLst/>
                <a:latin typeface="Gill Sans MT"/>
              </a:rPr>
              <a:t>​</a:t>
            </a:r>
          </a:p>
          <a:p>
            <a:pPr algn="l" rtl="0" fontAlgn="base">
              <a:lnSpc>
                <a:spcPct val="150000"/>
              </a:lnSpc>
            </a:pPr>
            <a:endParaRPr lang="en-US" sz="1000" b="1" i="0" dirty="0">
              <a:solidFill>
                <a:srgbClr val="000000"/>
              </a:solidFill>
              <a:effectLst/>
              <a:latin typeface="Gill Sans MT" panose="020B0502020104020203" pitchFamily="34" charset="0"/>
            </a:endParaRPr>
          </a:p>
          <a:p>
            <a:pPr algn="l" rtl="0" fontAlgn="base">
              <a:lnSpc>
                <a:spcPct val="150000"/>
              </a:lnSpc>
            </a:pPr>
            <a:r>
              <a:rPr lang="en-GB" sz="1000" b="1" i="0" dirty="0">
                <a:solidFill>
                  <a:srgbClr val="002060"/>
                </a:solidFill>
                <a:effectLst/>
                <a:latin typeface="Gill Sans MT"/>
              </a:rPr>
              <a:t>EVACUATION / LOCKDOWN / PROCEDURES:  </a:t>
            </a:r>
            <a:r>
              <a:rPr lang="en-GB" sz="1000" b="0" i="0" dirty="0">
                <a:solidFill>
                  <a:srgbClr val="000000"/>
                </a:solidFill>
                <a:effectLst/>
                <a:latin typeface="Gill Sans MT"/>
              </a:rPr>
              <a:t>If an alarm sounds, please follow the guidance of staff members at the school. In the event of evacuation, the assembly point is the field at the back of the school.</a:t>
            </a:r>
            <a:r>
              <a:rPr lang="en-US" sz="1000" b="0" i="0" dirty="0">
                <a:solidFill>
                  <a:srgbClr val="000000"/>
                </a:solidFill>
                <a:effectLst/>
                <a:latin typeface="Gill Sans MT"/>
              </a:rPr>
              <a:t>​</a:t>
            </a:r>
            <a:endParaRPr lang="en-US" sz="1000" b="0" i="0">
              <a:solidFill>
                <a:srgbClr val="000000"/>
              </a:solidFill>
              <a:effectLst/>
              <a:latin typeface="Gill Sans MT"/>
              <a:cs typeface="Segoe UI"/>
            </a:endParaRPr>
          </a:p>
          <a:p>
            <a:pPr algn="l" rtl="0" fontAlgn="base">
              <a:lnSpc>
                <a:spcPct val="150000"/>
              </a:lnSpc>
            </a:pPr>
            <a:endParaRPr lang="en-GB" sz="1000" b="0" i="0" dirty="0">
              <a:solidFill>
                <a:srgbClr val="000000"/>
              </a:solidFill>
              <a:effectLst/>
              <a:latin typeface="Segoe UI" panose="020B0502040204020203" pitchFamily="34" charset="0"/>
              <a:cs typeface="Segoe UI"/>
            </a:endParaRPr>
          </a:p>
          <a:p>
            <a:pPr algn="l" rtl="0" fontAlgn="base">
              <a:lnSpc>
                <a:spcPct val="150000"/>
              </a:lnSpc>
            </a:pPr>
            <a:r>
              <a:rPr lang="en-GB" sz="1000" b="1" i="0" dirty="0">
                <a:solidFill>
                  <a:srgbClr val="002060"/>
                </a:solidFill>
                <a:effectLst/>
                <a:latin typeface="Gill Sans MT"/>
              </a:rPr>
              <a:t>VISITOR AMENITIES  </a:t>
            </a:r>
            <a:r>
              <a:rPr lang="en-GB" sz="1000" i="0" dirty="0">
                <a:effectLst/>
                <a:latin typeface="Gill Sans MT"/>
              </a:rPr>
              <a:t>Our staff room has </a:t>
            </a:r>
            <a:r>
              <a:rPr lang="en-GB" sz="1000" b="0" i="0" dirty="0">
                <a:solidFill>
                  <a:srgbClr val="000000"/>
                </a:solidFill>
                <a:effectLst/>
                <a:latin typeface="Gill Sans MT"/>
              </a:rPr>
              <a:t>seating and tables along with kitchen facilities.</a:t>
            </a:r>
            <a:r>
              <a:rPr lang="en-US" sz="1000" b="0" i="0" dirty="0">
                <a:solidFill>
                  <a:srgbClr val="000000"/>
                </a:solidFill>
                <a:effectLst/>
                <a:latin typeface="Gill Sans MT"/>
              </a:rPr>
              <a:t>​</a:t>
            </a:r>
          </a:p>
          <a:p>
            <a:pPr algn="l" rtl="0" fontAlgn="base">
              <a:lnSpc>
                <a:spcPct val="150000"/>
              </a:lnSpc>
            </a:pPr>
            <a:endParaRPr lang="en-US" sz="1050" dirty="0">
              <a:solidFill>
                <a:srgbClr val="000000"/>
              </a:solidFill>
              <a:latin typeface="Gill Sans MT" panose="020B0502020104020203" pitchFamily="34" charset="0"/>
            </a:endParaRPr>
          </a:p>
          <a:p>
            <a:pPr algn="l" rtl="0" fontAlgn="base">
              <a:lnSpc>
                <a:spcPct val="150000"/>
              </a:lnSpc>
            </a:pPr>
            <a:endParaRPr lang="en-US" sz="1100" b="0" i="0" dirty="0">
              <a:solidFill>
                <a:srgbClr val="000000"/>
              </a:solidFill>
              <a:effectLst/>
              <a:latin typeface="Segoe UI" panose="020B0502040204020203" pitchFamily="34" charset="0"/>
            </a:endParaRPr>
          </a:p>
          <a:p>
            <a:pPr algn="l" rtl="0" fontAlgn="base">
              <a:lnSpc>
                <a:spcPct val="150000"/>
              </a:lnSpc>
            </a:pPr>
            <a:r>
              <a:rPr lang="en-GB" sz="1100" b="0" i="0" dirty="0">
                <a:solidFill>
                  <a:srgbClr val="000000"/>
                </a:solidFill>
                <a:effectLst/>
                <a:latin typeface="Gill Sans MT" panose="020B0502020104020203" pitchFamily="34" charset="0"/>
              </a:rPr>
              <a:t>                                                                         </a:t>
            </a:r>
            <a:endParaRPr lang="en-US" sz="1100" b="0" i="0" dirty="0">
              <a:solidFill>
                <a:srgbClr val="000000"/>
              </a:solidFill>
              <a:effectLst/>
              <a:latin typeface="Segoe UI" panose="020B0502040204020203" pitchFamily="34" charset="0"/>
            </a:endParaRPr>
          </a:p>
          <a:p>
            <a:pPr algn="l" rtl="0" fontAlgn="base">
              <a:lnSpc>
                <a:spcPct val="150000"/>
              </a:lnSpc>
            </a:pPr>
            <a:endParaRPr lang="en-US" sz="1100" b="0" i="0" dirty="0">
              <a:solidFill>
                <a:srgbClr val="000000"/>
              </a:solidFill>
              <a:effectLst/>
              <a:latin typeface="Segoe UI" panose="020B0502040204020203" pitchFamily="34" charset="0"/>
            </a:endParaRPr>
          </a:p>
          <a:p>
            <a:pPr algn="l" rtl="0" fontAlgn="base">
              <a:lnSpc>
                <a:spcPct val="150000"/>
              </a:lnSpc>
            </a:pPr>
            <a:r>
              <a:rPr lang="en-GB" sz="1100" b="0" i="0" dirty="0">
                <a:solidFill>
                  <a:srgbClr val="000000"/>
                </a:solidFill>
                <a:effectLst/>
                <a:latin typeface="Gill Sans MT" panose="020B0502020104020203" pitchFamily="34" charset="0"/>
              </a:rPr>
              <a:t>​</a:t>
            </a:r>
            <a:endParaRPr lang="en-GB" sz="1100" b="0" i="0" dirty="0">
              <a:solidFill>
                <a:srgbClr val="000000"/>
              </a:solidFill>
              <a:effectLst/>
              <a:latin typeface="Segoe UI" panose="020B0502040204020203" pitchFamily="34" charset="0"/>
            </a:endParaRPr>
          </a:p>
        </p:txBody>
      </p:sp>
      <p:pic>
        <p:nvPicPr>
          <p:cNvPr id="4" name="Picture 3" descr="A blue text on a black background&#10;&#10;Description automatically generated">
            <a:extLst>
              <a:ext uri="{FF2B5EF4-FFF2-40B4-BE49-F238E27FC236}">
                <a16:creationId xmlns:a16="http://schemas.microsoft.com/office/drawing/2014/main" id="{46D20AD1-1891-0488-97B7-EFEF76D81F3A}"/>
              </a:ext>
            </a:extLst>
          </p:cNvPr>
          <p:cNvPicPr>
            <a:picLocks noChangeAspect="1"/>
          </p:cNvPicPr>
          <p:nvPr/>
        </p:nvPicPr>
        <p:blipFill rotWithShape="1">
          <a:blip r:embed="rId2">
            <a:extLst>
              <a:ext uri="{28A0092B-C50C-407E-A947-70E740481C1C}">
                <a14:useLocalDpi xmlns:a14="http://schemas.microsoft.com/office/drawing/2010/main" val="0"/>
              </a:ext>
            </a:extLst>
          </a:blip>
          <a:srcRect t="2436" r="70049"/>
          <a:stretch/>
        </p:blipFill>
        <p:spPr>
          <a:xfrm>
            <a:off x="6290542" y="8352890"/>
            <a:ext cx="546909" cy="719392"/>
          </a:xfrm>
          <a:prstGeom prst="rect">
            <a:avLst/>
          </a:prstGeom>
        </p:spPr>
      </p:pic>
      <p:sp>
        <p:nvSpPr>
          <p:cNvPr id="5" name="TextBox 4">
            <a:extLst>
              <a:ext uri="{FF2B5EF4-FFF2-40B4-BE49-F238E27FC236}">
                <a16:creationId xmlns:a16="http://schemas.microsoft.com/office/drawing/2014/main" id="{2448048D-B0C6-DDE3-2B21-1EF387C49EC4}"/>
              </a:ext>
            </a:extLst>
          </p:cNvPr>
          <p:cNvSpPr txBox="1"/>
          <p:nvPr/>
        </p:nvSpPr>
        <p:spPr>
          <a:xfrm>
            <a:off x="-283061" y="8867002"/>
            <a:ext cx="6858000" cy="276999"/>
          </a:xfrm>
          <a:prstGeom prst="rect">
            <a:avLst/>
          </a:prstGeom>
          <a:noFill/>
        </p:spPr>
        <p:txBody>
          <a:bodyPr wrap="square" rtlCol="0">
            <a:spAutoFit/>
          </a:bodyPr>
          <a:lstStyle/>
          <a:p>
            <a:pPr algn="ctr"/>
            <a:r>
              <a:rPr lang="en-GB" sz="1200" b="1" dirty="0">
                <a:solidFill>
                  <a:srgbClr val="002060"/>
                </a:solidFill>
                <a:latin typeface="Gill Sans MT" panose="020B0502020104020203" pitchFamily="34" charset="0"/>
              </a:rPr>
              <a:t>“Together Towards Our Lord, Through Learning Love &amp; Faith”</a:t>
            </a:r>
          </a:p>
        </p:txBody>
      </p:sp>
      <p:pic>
        <p:nvPicPr>
          <p:cNvPr id="7" name="Picture 6">
            <a:extLst>
              <a:ext uri="{FF2B5EF4-FFF2-40B4-BE49-F238E27FC236}">
                <a16:creationId xmlns:a16="http://schemas.microsoft.com/office/drawing/2014/main" id="{8F6B9EB7-E190-6622-EDF2-09ED1916FA0B}"/>
              </a:ext>
            </a:extLst>
          </p:cNvPr>
          <p:cNvPicPr>
            <a:picLocks noChangeAspect="1"/>
          </p:cNvPicPr>
          <p:nvPr/>
        </p:nvPicPr>
        <p:blipFill>
          <a:blip r:embed="rId3"/>
          <a:stretch>
            <a:fillRect/>
          </a:stretch>
        </p:blipFill>
        <p:spPr>
          <a:xfrm>
            <a:off x="223170" y="931204"/>
            <a:ext cx="935952" cy="614484"/>
          </a:xfrm>
          <a:prstGeom prst="rect">
            <a:avLst/>
          </a:prstGeom>
        </p:spPr>
      </p:pic>
      <p:sp>
        <p:nvSpPr>
          <p:cNvPr id="8" name="TextBox 7">
            <a:extLst>
              <a:ext uri="{FF2B5EF4-FFF2-40B4-BE49-F238E27FC236}">
                <a16:creationId xmlns:a16="http://schemas.microsoft.com/office/drawing/2014/main" id="{87492384-38BA-FDC0-2F43-36E7471CFEF9}"/>
              </a:ext>
            </a:extLst>
          </p:cNvPr>
          <p:cNvSpPr txBox="1"/>
          <p:nvPr/>
        </p:nvSpPr>
        <p:spPr>
          <a:xfrm>
            <a:off x="1276553" y="742874"/>
            <a:ext cx="5502425" cy="824265"/>
          </a:xfrm>
          <a:prstGeom prst="rect">
            <a:avLst/>
          </a:prstGeom>
          <a:noFill/>
        </p:spPr>
        <p:txBody>
          <a:bodyPr wrap="square" lIns="91440" tIns="45720" rIns="91440" bIns="45720" rtlCol="0" anchor="t">
            <a:spAutoFit/>
          </a:bodyPr>
          <a:lstStyle/>
          <a:p>
            <a:pPr>
              <a:lnSpc>
                <a:spcPct val="150000"/>
              </a:lnSpc>
            </a:pPr>
            <a:r>
              <a:rPr lang="en-GB" sz="1100" b="1" dirty="0">
                <a:solidFill>
                  <a:srgbClr val="00B050"/>
                </a:solidFill>
                <a:latin typeface="Gill Sans MT"/>
              </a:rPr>
              <a:t>GREEN: </a:t>
            </a:r>
            <a:r>
              <a:rPr lang="en-GB" sz="1100" dirty="0">
                <a:latin typeface="Gill Sans MT"/>
              </a:rPr>
              <a:t>All non-staff </a:t>
            </a:r>
            <a:r>
              <a:rPr lang="en-GB" sz="1100" b="1" dirty="0">
                <a:latin typeface="Gill Sans MT"/>
              </a:rPr>
              <a:t>who are DBS</a:t>
            </a:r>
            <a:r>
              <a:rPr lang="en-GB" sz="1100" dirty="0">
                <a:latin typeface="Gill Sans MT"/>
              </a:rPr>
              <a:t> checked visitors must sign in and wear a green lanyard. This signals to students and staff </a:t>
            </a:r>
            <a:r>
              <a:rPr lang="en-GB" sz="1100" b="1" dirty="0">
                <a:latin typeface="Gill Sans MT"/>
              </a:rPr>
              <a:t>you are DBS </a:t>
            </a:r>
            <a:r>
              <a:rPr lang="en-GB" sz="1100" dirty="0">
                <a:latin typeface="Gill Sans MT"/>
              </a:rPr>
              <a:t>checked and good to ‘go’ about the site unsupervised. </a:t>
            </a:r>
            <a:endParaRPr lang="en-GB" sz="1100" dirty="0">
              <a:latin typeface="Gill Sans MT" panose="020B0502020104020203" pitchFamily="34" charset="0"/>
            </a:endParaRPr>
          </a:p>
        </p:txBody>
      </p:sp>
      <p:pic>
        <p:nvPicPr>
          <p:cNvPr id="9" name="Picture 8">
            <a:extLst>
              <a:ext uri="{FF2B5EF4-FFF2-40B4-BE49-F238E27FC236}">
                <a16:creationId xmlns:a16="http://schemas.microsoft.com/office/drawing/2014/main" id="{932F5539-57A5-4F61-48A2-D4ED6CCC0DBB}"/>
              </a:ext>
            </a:extLst>
          </p:cNvPr>
          <p:cNvPicPr>
            <a:picLocks noChangeAspect="1"/>
          </p:cNvPicPr>
          <p:nvPr/>
        </p:nvPicPr>
        <p:blipFill>
          <a:blip r:embed="rId4"/>
          <a:stretch>
            <a:fillRect/>
          </a:stretch>
        </p:blipFill>
        <p:spPr>
          <a:xfrm>
            <a:off x="85952" y="1730829"/>
            <a:ext cx="1177969" cy="489157"/>
          </a:xfrm>
          <a:prstGeom prst="rect">
            <a:avLst/>
          </a:prstGeom>
        </p:spPr>
      </p:pic>
      <p:sp>
        <p:nvSpPr>
          <p:cNvPr id="10" name="TextBox 9">
            <a:extLst>
              <a:ext uri="{FF2B5EF4-FFF2-40B4-BE49-F238E27FC236}">
                <a16:creationId xmlns:a16="http://schemas.microsoft.com/office/drawing/2014/main" id="{7E2F7FB8-1676-A105-1B9D-B70011DCBB65}"/>
              </a:ext>
            </a:extLst>
          </p:cNvPr>
          <p:cNvSpPr txBox="1"/>
          <p:nvPr/>
        </p:nvSpPr>
        <p:spPr>
          <a:xfrm>
            <a:off x="1349873" y="1563274"/>
            <a:ext cx="5361131" cy="824265"/>
          </a:xfrm>
          <a:prstGeom prst="rect">
            <a:avLst/>
          </a:prstGeom>
          <a:noFill/>
        </p:spPr>
        <p:txBody>
          <a:bodyPr wrap="square" lIns="91440" tIns="45720" rIns="91440" bIns="45720" rtlCol="0" anchor="t">
            <a:spAutoFit/>
          </a:bodyPr>
          <a:lstStyle/>
          <a:p>
            <a:pPr>
              <a:lnSpc>
                <a:spcPct val="150000"/>
              </a:lnSpc>
            </a:pPr>
            <a:r>
              <a:rPr lang="en-GB" sz="1100" b="1" dirty="0">
                <a:solidFill>
                  <a:srgbClr val="FF0000"/>
                </a:solidFill>
                <a:latin typeface="Gill Sans MT"/>
              </a:rPr>
              <a:t>RED: </a:t>
            </a:r>
            <a:r>
              <a:rPr lang="en-GB" sz="1100" dirty="0">
                <a:latin typeface="Gill Sans MT"/>
              </a:rPr>
              <a:t>All non-staff but </a:t>
            </a:r>
            <a:r>
              <a:rPr lang="en-GB" sz="1100" b="1" dirty="0">
                <a:latin typeface="Gill Sans MT"/>
              </a:rPr>
              <a:t>do not have a DBS</a:t>
            </a:r>
            <a:r>
              <a:rPr lang="en-GB" sz="1100" dirty="0">
                <a:latin typeface="Gill Sans MT"/>
              </a:rPr>
              <a:t> check must sign in and wear a red lanyard. This signals to students and staff you </a:t>
            </a:r>
            <a:r>
              <a:rPr lang="en-GB" sz="1100" b="1" dirty="0">
                <a:latin typeface="Gill Sans MT"/>
              </a:rPr>
              <a:t>are not DBS</a:t>
            </a:r>
            <a:r>
              <a:rPr lang="en-GB" sz="1100" dirty="0">
                <a:latin typeface="Gill Sans MT"/>
              </a:rPr>
              <a:t> checked, and you are to be accompanied about site.</a:t>
            </a:r>
          </a:p>
        </p:txBody>
      </p:sp>
      <p:pic>
        <p:nvPicPr>
          <p:cNvPr id="2" name="Picture 1" descr="Pre-printed Staff Lanyard with Metal Clip &amp; Safety Breakaway">
            <a:extLst>
              <a:ext uri="{FF2B5EF4-FFF2-40B4-BE49-F238E27FC236}">
                <a16:creationId xmlns:a16="http://schemas.microsoft.com/office/drawing/2014/main" id="{750192EF-A2AF-5B49-2DC8-4CA76CD26D4D}"/>
              </a:ext>
            </a:extLst>
          </p:cNvPr>
          <p:cNvPicPr>
            <a:picLocks noChangeAspect="1"/>
          </p:cNvPicPr>
          <p:nvPr/>
        </p:nvPicPr>
        <p:blipFill>
          <a:blip r:embed="rId5"/>
          <a:stretch>
            <a:fillRect/>
          </a:stretch>
        </p:blipFill>
        <p:spPr>
          <a:xfrm>
            <a:off x="208359" y="2315765"/>
            <a:ext cx="1047751" cy="654846"/>
          </a:xfrm>
          <a:prstGeom prst="rect">
            <a:avLst/>
          </a:prstGeom>
        </p:spPr>
      </p:pic>
      <p:sp>
        <p:nvSpPr>
          <p:cNvPr id="6" name="TextBox 5">
            <a:extLst>
              <a:ext uri="{FF2B5EF4-FFF2-40B4-BE49-F238E27FC236}">
                <a16:creationId xmlns:a16="http://schemas.microsoft.com/office/drawing/2014/main" id="{E4E06BFE-FE4D-9189-B7BF-2F87CCBB9B8F}"/>
              </a:ext>
            </a:extLst>
          </p:cNvPr>
          <p:cNvSpPr txBox="1"/>
          <p:nvPr/>
        </p:nvSpPr>
        <p:spPr>
          <a:xfrm>
            <a:off x="1439169" y="2384804"/>
            <a:ext cx="5361131" cy="1078180"/>
          </a:xfrm>
          <a:prstGeom prst="rect">
            <a:avLst/>
          </a:prstGeom>
          <a:noFill/>
        </p:spPr>
        <p:txBody>
          <a:bodyPr wrap="square" lIns="91440" tIns="45720" rIns="91440" bIns="45720" rtlCol="0" anchor="t">
            <a:spAutoFit/>
          </a:bodyPr>
          <a:lstStyle/>
          <a:p>
            <a:pPr>
              <a:lnSpc>
                <a:spcPct val="150000"/>
              </a:lnSpc>
            </a:pPr>
            <a:r>
              <a:rPr lang="en-GB" sz="1100" dirty="0">
                <a:solidFill>
                  <a:srgbClr val="FFC000"/>
                </a:solidFill>
                <a:latin typeface="Gill Sans MT"/>
              </a:rPr>
              <a:t>YELLOW:</a:t>
            </a:r>
            <a:r>
              <a:rPr lang="en-GB" sz="1100" dirty="0">
                <a:latin typeface="Gill Sans MT"/>
              </a:rPr>
              <a:t> Cover staff from the </a:t>
            </a:r>
            <a:r>
              <a:rPr lang="en-GB" sz="1100" b="1" dirty="0">
                <a:latin typeface="Gill Sans MT"/>
              </a:rPr>
              <a:t>TICK teaching agency,</a:t>
            </a:r>
            <a:r>
              <a:rPr lang="en-GB" sz="1100" dirty="0">
                <a:latin typeface="Gill Sans MT"/>
              </a:rPr>
              <a:t> must sign in and wear a yellow lanyard. This signals to students and staff </a:t>
            </a:r>
            <a:r>
              <a:rPr lang="en-GB" sz="1100" b="1" dirty="0">
                <a:latin typeface="Gill Sans MT"/>
              </a:rPr>
              <a:t>you are DBS</a:t>
            </a:r>
            <a:r>
              <a:rPr lang="en-GB" sz="1100" dirty="0">
                <a:latin typeface="Gill Sans MT"/>
              </a:rPr>
              <a:t> checked and good to ‘go’ about the site unsupervised. </a:t>
            </a:r>
          </a:p>
          <a:p>
            <a:pPr>
              <a:lnSpc>
                <a:spcPct val="150000"/>
              </a:lnSpc>
            </a:pPr>
            <a:endParaRPr lang="en-GB" sz="1100" dirty="0">
              <a:latin typeface="Gill Sans MT"/>
            </a:endParaRPr>
          </a:p>
        </p:txBody>
      </p:sp>
    </p:spTree>
    <p:extLst>
      <p:ext uri="{BB962C8B-B14F-4D97-AF65-F5344CB8AC3E}">
        <p14:creationId xmlns:p14="http://schemas.microsoft.com/office/powerpoint/2010/main" val="3950921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5DE313B-552A-F623-4807-15B6196C9954}"/>
              </a:ext>
            </a:extLst>
          </p:cNvPr>
          <p:cNvSpPr txBox="1"/>
          <p:nvPr/>
        </p:nvSpPr>
        <p:spPr>
          <a:xfrm>
            <a:off x="0" y="168883"/>
            <a:ext cx="6858000" cy="8649484"/>
          </a:xfrm>
          <a:prstGeom prst="rect">
            <a:avLst/>
          </a:prstGeom>
          <a:noFill/>
        </p:spPr>
        <p:txBody>
          <a:bodyPr wrap="square" lIns="91440" tIns="45720" rIns="91440" bIns="45720" anchor="t">
            <a:spAutoFit/>
          </a:bodyPr>
          <a:lstStyle/>
          <a:p>
            <a:pPr>
              <a:lnSpc>
                <a:spcPct val="150000"/>
              </a:lnSpc>
            </a:pPr>
            <a:r>
              <a:rPr lang="en-GB" sz="1100" b="1" dirty="0">
                <a:solidFill>
                  <a:srgbClr val="002060"/>
                </a:solidFill>
                <a:latin typeface="Gill Sans MT" panose="020B0502020104020203" pitchFamily="34" charset="0"/>
              </a:rPr>
              <a:t>CHILD DISCLOSURE  </a:t>
            </a:r>
            <a:r>
              <a:rPr lang="en-GB" sz="1100" dirty="0">
                <a:latin typeface="Gill Sans MT" panose="020B0502020104020203" pitchFamily="34" charset="0"/>
              </a:rPr>
              <a:t>If a child discloses,</a:t>
            </a:r>
            <a:r>
              <a:rPr lang="en-GB" sz="1100" dirty="0">
                <a:solidFill>
                  <a:srgbClr val="002060"/>
                </a:solidFill>
                <a:latin typeface="Gill Sans MT" panose="020B0502020104020203" pitchFamily="34" charset="0"/>
              </a:rPr>
              <a:t> </a:t>
            </a:r>
            <a:r>
              <a:rPr lang="en-GB" sz="1100" dirty="0">
                <a:latin typeface="Gill Sans MT" panose="020B0502020104020203" pitchFamily="34" charset="0"/>
              </a:rPr>
              <a:t>they might be subject to abuse: </a:t>
            </a:r>
          </a:p>
          <a:p>
            <a:pPr>
              <a:lnSpc>
                <a:spcPct val="150000"/>
              </a:lnSpc>
            </a:pPr>
            <a:r>
              <a:rPr lang="en-GB" sz="1100" dirty="0">
                <a:latin typeface="Gill Sans MT" panose="020B0502020104020203" pitchFamily="34" charset="0"/>
              </a:rPr>
              <a:t>•React calmly. Listen carefully to the child, particularly what is said spontaneously. </a:t>
            </a:r>
          </a:p>
          <a:p>
            <a:pPr>
              <a:lnSpc>
                <a:spcPct val="150000"/>
              </a:lnSpc>
            </a:pPr>
            <a:r>
              <a:rPr lang="en-GB" sz="1100" dirty="0">
                <a:latin typeface="Gill Sans MT" panose="020B0502020104020203" pitchFamily="34" charset="0"/>
              </a:rPr>
              <a:t>• Do not promise confidentiality. Explain to the child that you must pass on the information if you are worried about their safety. </a:t>
            </a:r>
          </a:p>
          <a:p>
            <a:pPr>
              <a:lnSpc>
                <a:spcPct val="150000"/>
              </a:lnSpc>
            </a:pPr>
            <a:r>
              <a:rPr lang="en-GB" sz="1100" dirty="0">
                <a:latin typeface="Gill Sans MT" panose="020B0502020104020203" pitchFamily="34" charset="0"/>
              </a:rPr>
              <a:t>• Do not ask leading questions or make judgements. </a:t>
            </a:r>
          </a:p>
          <a:p>
            <a:pPr marL="171450" indent="-171450">
              <a:lnSpc>
                <a:spcPct val="150000"/>
              </a:lnSpc>
              <a:buFont typeface="Arial" panose="020B0604020202020204"/>
              <a:buChar char="•"/>
            </a:pPr>
            <a:r>
              <a:rPr lang="en-GB" sz="1100" dirty="0">
                <a:latin typeface="Gill Sans MT"/>
              </a:rPr>
              <a:t>Clarify and check your concern if you feel that you are not sure, by using, “tell, explain, describe or outline” </a:t>
            </a:r>
            <a:endParaRPr lang="en-GB" sz="1100" dirty="0">
              <a:latin typeface="Gill Sans MT" panose="020B0502020104020203" pitchFamily="34" charset="0"/>
            </a:endParaRPr>
          </a:p>
          <a:p>
            <a:pPr>
              <a:lnSpc>
                <a:spcPct val="150000"/>
              </a:lnSpc>
            </a:pPr>
            <a:r>
              <a:rPr lang="en-GB" sz="1100" dirty="0">
                <a:latin typeface="Gill Sans MT" panose="020B0502020104020203" pitchFamily="34" charset="0"/>
              </a:rPr>
              <a:t>• Reassure the child that they are doing the right thing. </a:t>
            </a:r>
          </a:p>
          <a:p>
            <a:pPr>
              <a:lnSpc>
                <a:spcPct val="150000"/>
              </a:lnSpc>
            </a:pPr>
            <a:r>
              <a:rPr lang="en-GB" sz="1100" dirty="0">
                <a:latin typeface="Gill Sans MT" panose="020B0502020104020203" pitchFamily="34" charset="0"/>
              </a:rPr>
              <a:t>• Record carefully what the child says in their own words including how and when the account was given. Please ask for this to be passed on to one of the Designated Safeguarding Leads. If you feel that a child may be at risk of harm but are not sure, then inform one of the Safeguarding Leads immediately (or ask at reception for a DSL/ DDSL). They will take appropriate action.</a:t>
            </a:r>
          </a:p>
          <a:p>
            <a:pPr>
              <a:lnSpc>
                <a:spcPct val="150000"/>
              </a:lnSpc>
            </a:pPr>
            <a:endParaRPr lang="en-GB" sz="1100" dirty="0">
              <a:latin typeface="Gill Sans MT" panose="020B0502020104020203" pitchFamily="34" charset="0"/>
            </a:endParaRPr>
          </a:p>
          <a:p>
            <a:pPr>
              <a:lnSpc>
                <a:spcPct val="150000"/>
              </a:lnSpc>
            </a:pPr>
            <a:r>
              <a:rPr lang="en-GB" sz="1100" b="1" dirty="0">
                <a:solidFill>
                  <a:srgbClr val="002060"/>
                </a:solidFill>
                <a:latin typeface="Gill Sans MT"/>
              </a:rPr>
              <a:t>CHILD ABUSE </a:t>
            </a:r>
            <a:r>
              <a:rPr lang="en-GB" sz="1100" dirty="0">
                <a:latin typeface="Gill Sans MT"/>
              </a:rPr>
              <a:t>can happen to any child regardless of gender, culture, religion, social background, ability or disability. A copy of the schools Safeguarding Policy is located in the school staff room and online. </a:t>
            </a:r>
            <a:endParaRPr lang="en-GB" sz="1100" dirty="0">
              <a:latin typeface="Gill Sans MT" panose="020B0502020104020203" pitchFamily="34" charset="0"/>
            </a:endParaRPr>
          </a:p>
          <a:p>
            <a:pPr>
              <a:lnSpc>
                <a:spcPct val="150000"/>
              </a:lnSpc>
            </a:pPr>
            <a:endParaRPr lang="en-GB" sz="600" dirty="0">
              <a:latin typeface="Gill Sans MT" panose="020B0502020104020203" pitchFamily="34" charset="0"/>
            </a:endParaRPr>
          </a:p>
          <a:p>
            <a:pPr>
              <a:lnSpc>
                <a:spcPct val="150000"/>
              </a:lnSpc>
            </a:pPr>
            <a:r>
              <a:rPr lang="en-GB" sz="1100" b="1" dirty="0">
                <a:solidFill>
                  <a:srgbClr val="002060"/>
                </a:solidFill>
                <a:latin typeface="Gill Sans MT"/>
              </a:rPr>
              <a:t>Types of harm</a:t>
            </a:r>
          </a:p>
          <a:p>
            <a:pPr>
              <a:lnSpc>
                <a:spcPct val="150000"/>
              </a:lnSpc>
            </a:pPr>
            <a:endParaRPr lang="en-GB" sz="600" dirty="0">
              <a:latin typeface="Gill Sans MT" panose="020B0502020104020203" pitchFamily="34" charset="0"/>
            </a:endParaRPr>
          </a:p>
          <a:p>
            <a:pPr>
              <a:lnSpc>
                <a:spcPct val="150000"/>
              </a:lnSpc>
            </a:pPr>
            <a:r>
              <a:rPr lang="en-GB" sz="1100" dirty="0">
                <a:latin typeface="Gill Sans MT" panose="020B0502020104020203" pitchFamily="34" charset="0"/>
              </a:rPr>
              <a:t>We all have a responsibility to keep children (under the age of 18) safe, both at home and in school. Harm is identified in four ways: </a:t>
            </a:r>
          </a:p>
          <a:p>
            <a:pPr>
              <a:lnSpc>
                <a:spcPct val="150000"/>
              </a:lnSpc>
            </a:pPr>
            <a:endParaRPr lang="en-GB" sz="600" dirty="0">
              <a:latin typeface="Gill Sans MT" panose="020B0502020104020203" pitchFamily="34" charset="0"/>
            </a:endParaRPr>
          </a:p>
          <a:p>
            <a:pPr>
              <a:lnSpc>
                <a:spcPct val="150000"/>
              </a:lnSpc>
            </a:pPr>
            <a:r>
              <a:rPr lang="en-GB" sz="1100" b="1" dirty="0">
                <a:latin typeface="Gill Sans MT" panose="020B0502020104020203" pitchFamily="34" charset="0"/>
              </a:rPr>
              <a:t>Physical</a:t>
            </a:r>
            <a:r>
              <a:rPr lang="en-GB" sz="1100" dirty="0">
                <a:latin typeface="Gill Sans MT" panose="020B0502020104020203" pitchFamily="34" charset="0"/>
              </a:rPr>
              <a:t> - when a child is deliberately hurt or injured. </a:t>
            </a:r>
          </a:p>
          <a:p>
            <a:pPr>
              <a:lnSpc>
                <a:spcPct val="150000"/>
              </a:lnSpc>
            </a:pPr>
            <a:endParaRPr lang="en-GB" sz="600" dirty="0">
              <a:latin typeface="Gill Sans MT" panose="020B0502020104020203" pitchFamily="34" charset="0"/>
            </a:endParaRPr>
          </a:p>
          <a:p>
            <a:pPr>
              <a:lnSpc>
                <a:spcPct val="150000"/>
              </a:lnSpc>
            </a:pPr>
            <a:r>
              <a:rPr lang="en-GB" sz="1100" b="1" dirty="0">
                <a:latin typeface="Gill Sans MT"/>
              </a:rPr>
              <a:t>Sexual </a:t>
            </a:r>
            <a:r>
              <a:rPr lang="en-GB" sz="1100" dirty="0">
                <a:latin typeface="Gill Sans MT"/>
              </a:rPr>
              <a:t>- when a child is influenced or forced to take part in a sexual activity. This can be a physical activity of no-physical, e.g. being made to look at an inappropriate image. </a:t>
            </a:r>
            <a:endParaRPr lang="en-GB" sz="1100" dirty="0">
              <a:latin typeface="Gill Sans MT" panose="020B0502020104020203" pitchFamily="34" charset="0"/>
            </a:endParaRPr>
          </a:p>
          <a:p>
            <a:pPr>
              <a:lnSpc>
                <a:spcPct val="150000"/>
              </a:lnSpc>
            </a:pPr>
            <a:endParaRPr lang="en-GB" sz="600" dirty="0">
              <a:latin typeface="Gill Sans MT" panose="020B0502020104020203" pitchFamily="34" charset="0"/>
            </a:endParaRPr>
          </a:p>
          <a:p>
            <a:pPr>
              <a:lnSpc>
                <a:spcPct val="150000"/>
              </a:lnSpc>
            </a:pPr>
            <a:r>
              <a:rPr lang="en-GB" sz="1100" b="1" dirty="0">
                <a:latin typeface="Gill Sans MT" panose="020B0502020104020203" pitchFamily="34" charset="0"/>
              </a:rPr>
              <a:t>Emotional</a:t>
            </a:r>
            <a:r>
              <a:rPr lang="en-GB" sz="1100" dirty="0">
                <a:latin typeface="Gill Sans MT" panose="020B0502020104020203" pitchFamily="34" charset="0"/>
              </a:rPr>
              <a:t> - when a child is made to feel frightened, worthless or unloved. It can be by shouting, using threats or making fun of someone. It can also be when children see their parents, or visitors to the home, fighting or using violence. </a:t>
            </a:r>
          </a:p>
          <a:p>
            <a:pPr>
              <a:lnSpc>
                <a:spcPct val="150000"/>
              </a:lnSpc>
            </a:pPr>
            <a:endParaRPr lang="en-GB" sz="600" dirty="0">
              <a:latin typeface="Gill Sans MT" panose="020B0502020104020203" pitchFamily="34" charset="0"/>
            </a:endParaRPr>
          </a:p>
          <a:p>
            <a:pPr>
              <a:lnSpc>
                <a:spcPct val="150000"/>
              </a:lnSpc>
            </a:pPr>
            <a:r>
              <a:rPr lang="en-GB" sz="1100" b="1" dirty="0">
                <a:latin typeface="Gill Sans MT"/>
              </a:rPr>
              <a:t>Neglect </a:t>
            </a:r>
            <a:r>
              <a:rPr lang="en-GB" sz="1100" dirty="0">
                <a:latin typeface="Gill Sans MT"/>
              </a:rPr>
              <a:t>- when a child is not being taken care of by their parents/ guardians. It can be poor hygiene, poor diet, not keeping appointments for additional support, not coming to school or being left home alone. Vulnerable adults (over the age of 18) are at risk of being abused, harmed or threatened. </a:t>
            </a:r>
            <a:endParaRPr lang="en-GB" sz="1100" dirty="0">
              <a:latin typeface="Gill Sans MT" panose="020B0502020104020203" pitchFamily="34" charset="0"/>
            </a:endParaRPr>
          </a:p>
          <a:p>
            <a:pPr>
              <a:lnSpc>
                <a:spcPct val="150000"/>
              </a:lnSpc>
            </a:pPr>
            <a:endParaRPr lang="en-GB" sz="600" dirty="0">
              <a:latin typeface="Gill Sans MT" panose="020B0502020104020203" pitchFamily="34" charset="0"/>
            </a:endParaRPr>
          </a:p>
          <a:p>
            <a:pPr>
              <a:lnSpc>
                <a:spcPct val="150000"/>
              </a:lnSpc>
            </a:pPr>
            <a:r>
              <a:rPr lang="en-GB" sz="1100" dirty="0">
                <a:latin typeface="Gill Sans MT"/>
              </a:rPr>
              <a:t>Any concerns about a young person or an adult should be reported to the Designated Safeguarding Lead / Safeguarding Team.</a:t>
            </a:r>
          </a:p>
          <a:p>
            <a:pPr>
              <a:lnSpc>
                <a:spcPct val="150000"/>
              </a:lnSpc>
            </a:pPr>
            <a:endParaRPr lang="en-GB" sz="1100" dirty="0">
              <a:latin typeface="Gill Sans MT" panose="020B0502020104020203" pitchFamily="34" charset="0"/>
            </a:endParaRPr>
          </a:p>
          <a:p>
            <a:pPr>
              <a:lnSpc>
                <a:spcPct val="150000"/>
              </a:lnSpc>
            </a:pPr>
            <a:endParaRPr lang="en-GB" sz="1100" dirty="0">
              <a:latin typeface="Gill Sans MT" panose="020B0502020104020203" pitchFamily="34" charset="0"/>
            </a:endParaRPr>
          </a:p>
        </p:txBody>
      </p:sp>
      <p:sp>
        <p:nvSpPr>
          <p:cNvPr id="11" name="TextBox 10">
            <a:extLst>
              <a:ext uri="{FF2B5EF4-FFF2-40B4-BE49-F238E27FC236}">
                <a16:creationId xmlns:a16="http://schemas.microsoft.com/office/drawing/2014/main" id="{943B0C01-B426-E0ED-0C4C-07AC942E7131}"/>
              </a:ext>
            </a:extLst>
          </p:cNvPr>
          <p:cNvSpPr txBox="1"/>
          <p:nvPr/>
        </p:nvSpPr>
        <p:spPr>
          <a:xfrm>
            <a:off x="0" y="8825165"/>
            <a:ext cx="6858000" cy="276999"/>
          </a:xfrm>
          <a:prstGeom prst="rect">
            <a:avLst/>
          </a:prstGeom>
          <a:noFill/>
        </p:spPr>
        <p:txBody>
          <a:bodyPr wrap="square" rtlCol="0">
            <a:spAutoFit/>
          </a:bodyPr>
          <a:lstStyle/>
          <a:p>
            <a:pPr algn="ctr"/>
            <a:r>
              <a:rPr lang="en-GB" sz="1200" b="1" dirty="0">
                <a:solidFill>
                  <a:srgbClr val="002060"/>
                </a:solidFill>
                <a:latin typeface="Gill Sans MT" panose="020B0502020104020203" pitchFamily="34" charset="0"/>
              </a:rPr>
              <a:t>“Together Towards Our Lord, Through Learning Love &amp; Faith”</a:t>
            </a:r>
          </a:p>
        </p:txBody>
      </p:sp>
      <p:pic>
        <p:nvPicPr>
          <p:cNvPr id="12" name="Picture 11" descr="A blue text on a black background&#10;&#10;Description automatically generated">
            <a:extLst>
              <a:ext uri="{FF2B5EF4-FFF2-40B4-BE49-F238E27FC236}">
                <a16:creationId xmlns:a16="http://schemas.microsoft.com/office/drawing/2014/main" id="{8DB92104-FBCB-6501-4B0A-F0421CDDA6EA}"/>
              </a:ext>
            </a:extLst>
          </p:cNvPr>
          <p:cNvPicPr>
            <a:picLocks noChangeAspect="1"/>
          </p:cNvPicPr>
          <p:nvPr/>
        </p:nvPicPr>
        <p:blipFill rotWithShape="1">
          <a:blip r:embed="rId2">
            <a:extLst>
              <a:ext uri="{28A0092B-C50C-407E-A947-70E740481C1C}">
                <a14:useLocalDpi xmlns:a14="http://schemas.microsoft.com/office/drawing/2010/main" val="0"/>
              </a:ext>
            </a:extLst>
          </a:blip>
          <a:srcRect t="2436" r="70049"/>
          <a:stretch/>
        </p:blipFill>
        <p:spPr>
          <a:xfrm>
            <a:off x="6290542" y="8352890"/>
            <a:ext cx="546909" cy="719392"/>
          </a:xfrm>
          <a:prstGeom prst="rect">
            <a:avLst/>
          </a:prstGeom>
        </p:spPr>
      </p:pic>
    </p:spTree>
    <p:extLst>
      <p:ext uri="{BB962C8B-B14F-4D97-AF65-F5344CB8AC3E}">
        <p14:creationId xmlns:p14="http://schemas.microsoft.com/office/powerpoint/2010/main" val="406822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text on a black background&#10;&#10;Description automatically generated">
            <a:extLst>
              <a:ext uri="{FF2B5EF4-FFF2-40B4-BE49-F238E27FC236}">
                <a16:creationId xmlns:a16="http://schemas.microsoft.com/office/drawing/2014/main" id="{46D20AD1-1891-0488-97B7-EFEF76D81F3A}"/>
              </a:ext>
            </a:extLst>
          </p:cNvPr>
          <p:cNvPicPr>
            <a:picLocks noChangeAspect="1"/>
          </p:cNvPicPr>
          <p:nvPr/>
        </p:nvPicPr>
        <p:blipFill rotWithShape="1">
          <a:blip r:embed="rId2">
            <a:extLst>
              <a:ext uri="{28A0092B-C50C-407E-A947-70E740481C1C}">
                <a14:useLocalDpi xmlns:a14="http://schemas.microsoft.com/office/drawing/2010/main" val="0"/>
              </a:ext>
            </a:extLst>
          </a:blip>
          <a:srcRect t="2436" r="70049"/>
          <a:stretch/>
        </p:blipFill>
        <p:spPr>
          <a:xfrm>
            <a:off x="6290542" y="8352890"/>
            <a:ext cx="546909" cy="719392"/>
          </a:xfrm>
          <a:prstGeom prst="rect">
            <a:avLst/>
          </a:prstGeom>
        </p:spPr>
      </p:pic>
      <p:sp>
        <p:nvSpPr>
          <p:cNvPr id="5" name="TextBox 4">
            <a:extLst>
              <a:ext uri="{FF2B5EF4-FFF2-40B4-BE49-F238E27FC236}">
                <a16:creationId xmlns:a16="http://schemas.microsoft.com/office/drawing/2014/main" id="{2448048D-B0C6-DDE3-2B21-1EF387C49EC4}"/>
              </a:ext>
            </a:extLst>
          </p:cNvPr>
          <p:cNvSpPr txBox="1"/>
          <p:nvPr/>
        </p:nvSpPr>
        <p:spPr>
          <a:xfrm>
            <a:off x="0" y="8806115"/>
            <a:ext cx="6858000" cy="276999"/>
          </a:xfrm>
          <a:prstGeom prst="rect">
            <a:avLst/>
          </a:prstGeom>
          <a:noFill/>
        </p:spPr>
        <p:txBody>
          <a:bodyPr wrap="square" lIns="91440" tIns="45720" rIns="91440" bIns="45720" rtlCol="0" anchor="t">
            <a:spAutoFit/>
          </a:bodyPr>
          <a:lstStyle/>
          <a:p>
            <a:pPr algn="ctr"/>
            <a:r>
              <a:rPr lang="en-GB" sz="1200" b="1" dirty="0">
                <a:solidFill>
                  <a:srgbClr val="002060"/>
                </a:solidFill>
                <a:latin typeface="Gill Sans MT"/>
              </a:rPr>
              <a:t>“Together Towards Our Lord, Through Learning Love &amp; Faith”</a:t>
            </a:r>
          </a:p>
        </p:txBody>
      </p:sp>
      <p:sp>
        <p:nvSpPr>
          <p:cNvPr id="7" name="TextBox 6">
            <a:extLst>
              <a:ext uri="{FF2B5EF4-FFF2-40B4-BE49-F238E27FC236}">
                <a16:creationId xmlns:a16="http://schemas.microsoft.com/office/drawing/2014/main" id="{CED0B8F1-5B14-6F7C-A357-19891C86AB8F}"/>
              </a:ext>
            </a:extLst>
          </p:cNvPr>
          <p:cNvSpPr txBox="1"/>
          <p:nvPr/>
        </p:nvSpPr>
        <p:spPr>
          <a:xfrm>
            <a:off x="0" y="457527"/>
            <a:ext cx="6858000" cy="6424836"/>
          </a:xfrm>
          <a:prstGeom prst="rect">
            <a:avLst/>
          </a:prstGeom>
          <a:noFill/>
        </p:spPr>
        <p:txBody>
          <a:bodyPr wrap="square" lIns="91440" tIns="45720" rIns="91440" bIns="45720" anchor="t">
            <a:spAutoFit/>
          </a:bodyPr>
          <a:lstStyle/>
          <a:p>
            <a:pPr>
              <a:lnSpc>
                <a:spcPct val="150000"/>
              </a:lnSpc>
            </a:pPr>
            <a:r>
              <a:rPr lang="en-GB" sz="1100" b="1" dirty="0">
                <a:solidFill>
                  <a:srgbClr val="002060"/>
                </a:solidFill>
                <a:latin typeface="Gill Sans MT"/>
              </a:rPr>
              <a:t>Staff Conduct </a:t>
            </a:r>
            <a:r>
              <a:rPr lang="en-GB" sz="1100" dirty="0">
                <a:latin typeface="Gill Sans MT"/>
              </a:rPr>
              <a:t>If you are concerned about the conduct of a member of staff, following an observation or disclosure, the following actions must be taken: </a:t>
            </a:r>
            <a:endParaRPr lang="en-GB" sz="1100" dirty="0">
              <a:latin typeface="Gill Sans MT" panose="020B0502020104020203" pitchFamily="34" charset="0"/>
            </a:endParaRPr>
          </a:p>
          <a:p>
            <a:pPr>
              <a:lnSpc>
                <a:spcPct val="150000"/>
              </a:lnSpc>
            </a:pPr>
            <a:endParaRPr lang="en-GB" sz="600" dirty="0">
              <a:latin typeface="Gill Sans MT" panose="020B0502020104020203" pitchFamily="34" charset="0"/>
            </a:endParaRPr>
          </a:p>
          <a:p>
            <a:pPr>
              <a:lnSpc>
                <a:spcPct val="150000"/>
              </a:lnSpc>
            </a:pPr>
            <a:r>
              <a:rPr lang="en-GB" sz="1100" dirty="0">
                <a:latin typeface="Gill Sans MT"/>
              </a:rPr>
              <a:t>• Immediately inform the Headteacher: Mrs Fay</a:t>
            </a:r>
          </a:p>
          <a:p>
            <a:pPr>
              <a:lnSpc>
                <a:spcPct val="150000"/>
              </a:lnSpc>
            </a:pPr>
            <a:r>
              <a:rPr lang="en-GB" sz="1100" dirty="0">
                <a:latin typeface="Gill Sans MT"/>
              </a:rPr>
              <a:t>• In their absence, immediately inform a Deputy Headteacher Miss Daly or Mr </a:t>
            </a:r>
            <a:r>
              <a:rPr lang="en-GB" sz="1100">
                <a:latin typeface="Gill Sans MT"/>
              </a:rPr>
              <a:t>Martin or </a:t>
            </a:r>
            <a:r>
              <a:rPr lang="en-GB" sz="1100" dirty="0">
                <a:latin typeface="Gill Sans MT"/>
              </a:rPr>
              <a:t>contact the Trust Directors. </a:t>
            </a:r>
            <a:endParaRPr lang="en-GB" sz="1100" dirty="0">
              <a:latin typeface="Gill Sans MT" panose="020B0502020104020203" pitchFamily="34" charset="0"/>
            </a:endParaRPr>
          </a:p>
          <a:p>
            <a:pPr>
              <a:lnSpc>
                <a:spcPct val="150000"/>
              </a:lnSpc>
            </a:pPr>
            <a:endParaRPr lang="en-GB" sz="600" b="1" dirty="0">
              <a:solidFill>
                <a:srgbClr val="002060"/>
              </a:solidFill>
              <a:latin typeface="Gill Sans MT" panose="020B0502020104020203" pitchFamily="34" charset="0"/>
            </a:endParaRPr>
          </a:p>
          <a:p>
            <a:pPr>
              <a:lnSpc>
                <a:spcPct val="150000"/>
              </a:lnSpc>
            </a:pPr>
            <a:r>
              <a:rPr lang="en-GB" sz="1100" b="1" dirty="0">
                <a:solidFill>
                  <a:srgbClr val="002060"/>
                </a:solidFill>
                <a:latin typeface="Gill Sans MT" panose="020B0502020104020203" pitchFamily="34" charset="0"/>
              </a:rPr>
              <a:t>Keeping Yourself Safe </a:t>
            </a:r>
            <a:endParaRPr lang="en-GB" sz="1100" b="1" dirty="0">
              <a:latin typeface="Gill Sans MT" panose="020B0502020104020203" pitchFamily="34" charset="0"/>
            </a:endParaRPr>
          </a:p>
          <a:p>
            <a:pPr>
              <a:lnSpc>
                <a:spcPct val="150000"/>
              </a:lnSpc>
            </a:pPr>
            <a:r>
              <a:rPr lang="en-GB" sz="1100" dirty="0">
                <a:latin typeface="Gill Sans MT"/>
              </a:rPr>
              <a:t>• Be professional. Be mindful of how you interact with or speak to a child, the child may interpret it differently. </a:t>
            </a:r>
            <a:endParaRPr lang="en-GB" sz="1100" dirty="0">
              <a:latin typeface="Gill Sans MT" panose="020B0502020104020203" pitchFamily="34" charset="0"/>
            </a:endParaRPr>
          </a:p>
          <a:p>
            <a:pPr>
              <a:lnSpc>
                <a:spcPct val="150000"/>
              </a:lnSpc>
            </a:pPr>
            <a:endParaRPr lang="en-GB" sz="600" dirty="0">
              <a:latin typeface="Gill Sans MT" panose="020B0502020104020203" pitchFamily="34" charset="0"/>
            </a:endParaRPr>
          </a:p>
          <a:p>
            <a:pPr>
              <a:lnSpc>
                <a:spcPct val="150000"/>
              </a:lnSpc>
            </a:pPr>
            <a:r>
              <a:rPr lang="en-GB" sz="1100" dirty="0">
                <a:latin typeface="Gill Sans MT"/>
              </a:rPr>
              <a:t>• Avoid physical contact with children unless you are preventing them from immediately harming themselves or others. </a:t>
            </a:r>
          </a:p>
          <a:p>
            <a:pPr>
              <a:lnSpc>
                <a:spcPct val="150000"/>
              </a:lnSpc>
            </a:pPr>
            <a:endParaRPr lang="en-GB" sz="600" dirty="0">
              <a:latin typeface="Gill Sans MT" panose="020B0502020104020203" pitchFamily="34" charset="0"/>
            </a:endParaRPr>
          </a:p>
          <a:p>
            <a:pPr>
              <a:lnSpc>
                <a:spcPct val="150000"/>
              </a:lnSpc>
            </a:pPr>
            <a:r>
              <a:rPr lang="en-GB" sz="1100" dirty="0">
                <a:latin typeface="Gill Sans MT"/>
              </a:rPr>
              <a:t>• Avoid being on your own with a child, always ensure that a door is open and that you are visible to others. </a:t>
            </a:r>
            <a:endParaRPr lang="en-GB" sz="1100" dirty="0">
              <a:latin typeface="Gill Sans MT" panose="020B0502020104020203" pitchFamily="34" charset="0"/>
            </a:endParaRPr>
          </a:p>
          <a:p>
            <a:pPr>
              <a:lnSpc>
                <a:spcPct val="150000"/>
              </a:lnSpc>
            </a:pPr>
            <a:endParaRPr lang="en-GB" sz="600" dirty="0">
              <a:latin typeface="Gill Sans MT" panose="020B0502020104020203" pitchFamily="34" charset="0"/>
            </a:endParaRPr>
          </a:p>
          <a:p>
            <a:pPr>
              <a:lnSpc>
                <a:spcPct val="150000"/>
              </a:lnSpc>
            </a:pPr>
            <a:r>
              <a:rPr lang="en-GB" sz="1100" dirty="0">
                <a:latin typeface="Gill Sans MT"/>
              </a:rPr>
              <a:t>• Always tell someone if a child touches you or speaks to you inappropriately. Log down the incident, time and date it and pass it on to one of the Safeguarding Team. </a:t>
            </a:r>
            <a:endParaRPr lang="en-GB" sz="1100" dirty="0">
              <a:latin typeface="Gill Sans MT" panose="020B0502020104020203" pitchFamily="34" charset="0"/>
            </a:endParaRPr>
          </a:p>
          <a:p>
            <a:pPr>
              <a:lnSpc>
                <a:spcPct val="150000"/>
              </a:lnSpc>
            </a:pPr>
            <a:endParaRPr lang="en-GB" sz="600" dirty="0">
              <a:latin typeface="Gill Sans MT" panose="020B0502020104020203" pitchFamily="34" charset="0"/>
            </a:endParaRPr>
          </a:p>
          <a:p>
            <a:pPr>
              <a:lnSpc>
                <a:spcPct val="150000"/>
              </a:lnSpc>
            </a:pPr>
            <a:r>
              <a:rPr lang="en-GB" sz="1100" dirty="0">
                <a:latin typeface="Gill Sans MT"/>
              </a:rPr>
              <a:t>• If you have concerns about the conduct of staff, it is your responsibility to inform the Headteacher. </a:t>
            </a:r>
            <a:endParaRPr lang="en-GB" sz="1100" dirty="0">
              <a:latin typeface="Gill Sans MT" panose="020B0502020104020203" pitchFamily="34" charset="0"/>
            </a:endParaRPr>
          </a:p>
          <a:p>
            <a:pPr>
              <a:lnSpc>
                <a:spcPct val="150000"/>
              </a:lnSpc>
            </a:pPr>
            <a:endParaRPr lang="en-GB" sz="1100" dirty="0">
              <a:latin typeface="Gill Sans MT" panose="020B0502020104020203" pitchFamily="34" charset="0"/>
            </a:endParaRPr>
          </a:p>
          <a:p>
            <a:pPr>
              <a:lnSpc>
                <a:spcPct val="150000"/>
              </a:lnSpc>
            </a:pPr>
            <a:r>
              <a:rPr lang="en-GB" sz="1100" dirty="0">
                <a:latin typeface="Gill Sans MT"/>
              </a:rPr>
              <a:t>Remember...if in doubt...ask. A member of our safeguarding team will happily assist with any safeguarding query or concern. If you seek further written information please visit our school and Trust websites.</a:t>
            </a:r>
          </a:p>
          <a:p>
            <a:pPr>
              <a:lnSpc>
                <a:spcPct val="150000"/>
              </a:lnSpc>
            </a:pPr>
            <a:r>
              <a:rPr lang="en-GB" sz="1100" dirty="0">
                <a:latin typeface="Gill Sans MT" panose="020B0502020104020203" pitchFamily="34" charset="0"/>
                <a:hlinkClick r:id="rId3"/>
              </a:rPr>
              <a:t>www.cardinalnewmanschool.net/home/our-school/safeguarding/</a:t>
            </a:r>
            <a:endParaRPr lang="en-GB" sz="1100" dirty="0">
              <a:latin typeface="Gill Sans MT" panose="020B0502020104020203" pitchFamily="34" charset="0"/>
            </a:endParaRPr>
          </a:p>
          <a:p>
            <a:pPr>
              <a:lnSpc>
                <a:spcPct val="150000"/>
              </a:lnSpc>
            </a:pPr>
            <a:r>
              <a:rPr lang="en-GB" sz="1100" dirty="0">
                <a:latin typeface="Gill Sans MT" panose="020B0502020104020203" pitchFamily="34" charset="0"/>
                <a:hlinkClick r:id="rId4"/>
              </a:rPr>
              <a:t>www.cardinalnewmanschool.net/home/our-school/safeguarding/online-safety/</a:t>
            </a:r>
            <a:endParaRPr lang="en-GB" sz="1100" dirty="0">
              <a:latin typeface="Gill Sans MT" panose="020B0502020104020203" pitchFamily="34" charset="0"/>
            </a:endParaRPr>
          </a:p>
          <a:p>
            <a:pPr>
              <a:lnSpc>
                <a:spcPct val="150000"/>
              </a:lnSpc>
            </a:pPr>
            <a:r>
              <a:rPr lang="en-GB" sz="1100" dirty="0">
                <a:latin typeface="Gill Sans MT" panose="020B0502020104020203" pitchFamily="34" charset="0"/>
                <a:hlinkClick r:id="rId5"/>
              </a:rPr>
              <a:t>www.stcat.co.uk</a:t>
            </a:r>
            <a:endParaRPr lang="en-GB" sz="1100" dirty="0">
              <a:latin typeface="Gill Sans MT" panose="020B0502020104020203" pitchFamily="34" charset="0"/>
            </a:endParaRPr>
          </a:p>
          <a:p>
            <a:pPr>
              <a:lnSpc>
                <a:spcPct val="150000"/>
              </a:lnSpc>
            </a:pPr>
            <a:endParaRPr lang="en-GB" sz="1100" dirty="0">
              <a:latin typeface="Gill Sans MT" panose="020B0502020104020203" pitchFamily="34" charset="0"/>
            </a:endParaRPr>
          </a:p>
          <a:p>
            <a:pPr>
              <a:lnSpc>
                <a:spcPct val="150000"/>
              </a:lnSpc>
            </a:pPr>
            <a:endParaRPr lang="en-GB" sz="1100" dirty="0">
              <a:latin typeface="Gill Sans MT" panose="020B0502020104020203" pitchFamily="34" charset="0"/>
            </a:endParaRPr>
          </a:p>
          <a:p>
            <a:endParaRPr lang="en-GB" sz="1100" dirty="0">
              <a:latin typeface="Gill Sans MT" panose="020B0502020104020203" pitchFamily="34" charset="0"/>
            </a:endParaRPr>
          </a:p>
        </p:txBody>
      </p:sp>
      <p:pic>
        <p:nvPicPr>
          <p:cNvPr id="6" name="Picture 5">
            <a:extLst>
              <a:ext uri="{FF2B5EF4-FFF2-40B4-BE49-F238E27FC236}">
                <a16:creationId xmlns:a16="http://schemas.microsoft.com/office/drawing/2014/main" id="{1278B1DD-CEB8-9B2F-3BE6-B33CC6C2FF42}"/>
              </a:ext>
            </a:extLst>
          </p:cNvPr>
          <p:cNvPicPr>
            <a:picLocks noChangeAspect="1"/>
          </p:cNvPicPr>
          <p:nvPr/>
        </p:nvPicPr>
        <p:blipFill>
          <a:blip r:embed="rId6"/>
          <a:stretch>
            <a:fillRect/>
          </a:stretch>
        </p:blipFill>
        <p:spPr>
          <a:xfrm>
            <a:off x="4369241" y="6665657"/>
            <a:ext cx="999101" cy="1016179"/>
          </a:xfrm>
          <a:prstGeom prst="rect">
            <a:avLst/>
          </a:prstGeom>
        </p:spPr>
      </p:pic>
      <p:sp>
        <p:nvSpPr>
          <p:cNvPr id="8" name="TextBox 7">
            <a:extLst>
              <a:ext uri="{FF2B5EF4-FFF2-40B4-BE49-F238E27FC236}">
                <a16:creationId xmlns:a16="http://schemas.microsoft.com/office/drawing/2014/main" id="{50642FA5-E318-3EE4-69D5-DD286AE55374}"/>
              </a:ext>
            </a:extLst>
          </p:cNvPr>
          <p:cNvSpPr txBox="1"/>
          <p:nvPr/>
        </p:nvSpPr>
        <p:spPr>
          <a:xfrm>
            <a:off x="-20550" y="7991740"/>
            <a:ext cx="6858001" cy="269075"/>
          </a:xfrm>
          <a:prstGeom prst="rect">
            <a:avLst/>
          </a:prstGeom>
          <a:solidFill>
            <a:schemeClr val="accent1">
              <a:lumMod val="20000"/>
              <a:lumOff val="80000"/>
            </a:schemeClr>
          </a:solidFill>
        </p:spPr>
        <p:txBody>
          <a:bodyPr wrap="square" rtlCol="0">
            <a:spAutoFit/>
          </a:bodyPr>
          <a:lstStyle/>
          <a:p>
            <a:pPr algn="ctr"/>
            <a:r>
              <a:rPr lang="en-GB" sz="1100" dirty="0">
                <a:latin typeface="Gill Sans MT" panose="020B0502020104020203" pitchFamily="34" charset="0"/>
              </a:rPr>
              <a:t>Thank you for visiting CNS</a:t>
            </a:r>
          </a:p>
        </p:txBody>
      </p:sp>
      <p:sp>
        <p:nvSpPr>
          <p:cNvPr id="9" name="TextBox 8">
            <a:extLst>
              <a:ext uri="{FF2B5EF4-FFF2-40B4-BE49-F238E27FC236}">
                <a16:creationId xmlns:a16="http://schemas.microsoft.com/office/drawing/2014/main" id="{6E81F451-9D0F-DEEC-8EBF-C65F57DE4F55}"/>
              </a:ext>
            </a:extLst>
          </p:cNvPr>
          <p:cNvSpPr txBox="1"/>
          <p:nvPr/>
        </p:nvSpPr>
        <p:spPr>
          <a:xfrm>
            <a:off x="44637" y="6272303"/>
            <a:ext cx="4254017" cy="1332096"/>
          </a:xfrm>
          <a:prstGeom prst="rect">
            <a:avLst/>
          </a:prstGeom>
          <a:noFill/>
        </p:spPr>
        <p:txBody>
          <a:bodyPr wrap="square" lIns="91440" tIns="45720" rIns="91440" bIns="45720" anchor="t">
            <a:spAutoFit/>
          </a:bodyPr>
          <a:lstStyle/>
          <a:p>
            <a:pPr fontAlgn="base">
              <a:lnSpc>
                <a:spcPct val="150000"/>
              </a:lnSpc>
            </a:pPr>
            <a:r>
              <a:rPr lang="en-GB" sz="1100" dirty="0">
                <a:latin typeface="Gill Sans MT"/>
              </a:rPr>
              <a:t>All staff and Governors at CNS fully recognise that they have a duty to ensure arrangements are in place for safeguarding and promoting the wellbeing of children (Section 175 of the Education Act 2002). We adhere to the L.A’.s Safeguarding Children Board Procedures and Keeping Children Safe in Education 2025 (KCSIE)</a:t>
            </a:r>
          </a:p>
        </p:txBody>
      </p:sp>
      <p:sp>
        <p:nvSpPr>
          <p:cNvPr id="3" name="TextBox 2">
            <a:extLst>
              <a:ext uri="{FF2B5EF4-FFF2-40B4-BE49-F238E27FC236}">
                <a16:creationId xmlns:a16="http://schemas.microsoft.com/office/drawing/2014/main" id="{15936BE0-F453-B876-2934-660362C61D7B}"/>
              </a:ext>
            </a:extLst>
          </p:cNvPr>
          <p:cNvSpPr txBox="1"/>
          <p:nvPr/>
        </p:nvSpPr>
        <p:spPr>
          <a:xfrm>
            <a:off x="0" y="0"/>
            <a:ext cx="6858000" cy="369332"/>
          </a:xfrm>
          <a:prstGeom prst="rect">
            <a:avLst/>
          </a:prstGeom>
          <a:solidFill>
            <a:srgbClr val="002060"/>
          </a:solidFill>
        </p:spPr>
        <p:txBody>
          <a:bodyPr wrap="square" rtlCol="0">
            <a:spAutoFit/>
          </a:bodyPr>
          <a:lstStyle/>
          <a:p>
            <a:pPr algn="ctr"/>
            <a:r>
              <a:rPr lang="en-GB" dirty="0">
                <a:solidFill>
                  <a:schemeClr val="bg1"/>
                </a:solidFill>
                <a:latin typeface="Gill Sans MT" panose="020B0502020104020203" pitchFamily="34" charset="0"/>
              </a:rPr>
              <a:t>CARDINAL NEWMAN SCHOOL: SAFEGUARDING FOR VISITORS </a:t>
            </a:r>
          </a:p>
        </p:txBody>
      </p:sp>
      <p:pic>
        <p:nvPicPr>
          <p:cNvPr id="2" name="Picture 1" descr="A qr code on a white background&#10;&#10;Description automatically generated">
            <a:extLst>
              <a:ext uri="{FF2B5EF4-FFF2-40B4-BE49-F238E27FC236}">
                <a16:creationId xmlns:a16="http://schemas.microsoft.com/office/drawing/2014/main" id="{E65867E3-DD25-11DA-F46B-149A0E9D905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78444" y="5446009"/>
            <a:ext cx="1124949" cy="1124949"/>
          </a:xfrm>
          <a:prstGeom prst="rect">
            <a:avLst/>
          </a:prstGeom>
        </p:spPr>
      </p:pic>
      <p:sp>
        <p:nvSpPr>
          <p:cNvPr id="10" name="TextBox 9">
            <a:extLst>
              <a:ext uri="{FF2B5EF4-FFF2-40B4-BE49-F238E27FC236}">
                <a16:creationId xmlns:a16="http://schemas.microsoft.com/office/drawing/2014/main" id="{BBEE6FC5-7FB5-68F1-DE23-1FE41D6321A1}"/>
              </a:ext>
            </a:extLst>
          </p:cNvPr>
          <p:cNvSpPr txBox="1"/>
          <p:nvPr/>
        </p:nvSpPr>
        <p:spPr>
          <a:xfrm>
            <a:off x="5692688" y="6663033"/>
            <a:ext cx="1120675" cy="1107996"/>
          </a:xfrm>
          <a:prstGeom prst="rect">
            <a:avLst/>
          </a:prstGeom>
          <a:solidFill>
            <a:schemeClr val="accent1">
              <a:lumMod val="20000"/>
              <a:lumOff val="80000"/>
            </a:schemeClr>
          </a:solidFill>
        </p:spPr>
        <p:txBody>
          <a:bodyPr wrap="square" rtlCol="0">
            <a:spAutoFit/>
          </a:bodyPr>
          <a:lstStyle/>
          <a:p>
            <a:pPr algn="ctr"/>
            <a:r>
              <a:rPr lang="en-GB" sz="1100" dirty="0">
                <a:latin typeface="Gill Sans MT" panose="020B0502020104020203" pitchFamily="34" charset="0"/>
              </a:rPr>
              <a:t>For further safeguarding information and our policy please scan the QR code.</a:t>
            </a:r>
          </a:p>
        </p:txBody>
      </p:sp>
    </p:spTree>
    <p:extLst>
      <p:ext uri="{BB962C8B-B14F-4D97-AF65-F5344CB8AC3E}">
        <p14:creationId xmlns:p14="http://schemas.microsoft.com/office/powerpoint/2010/main" val="13069363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e11d05a4-d63a-40a0-82d6-321cc8e2f84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D3B7B95651FA6478BE12EB3B3018284" ma:contentTypeVersion="19" ma:contentTypeDescription="Create a new document." ma:contentTypeScope="" ma:versionID="b72a261b49492a6fa5dec9bca62204eb">
  <xsd:schema xmlns:xsd="http://www.w3.org/2001/XMLSchema" xmlns:xs="http://www.w3.org/2001/XMLSchema" xmlns:p="http://schemas.microsoft.com/office/2006/metadata/properties" xmlns:ns3="e11d05a4-d63a-40a0-82d6-321cc8e2f84c" xmlns:ns4="28d49cf9-d9ae-4b44-93e4-409085e475b7" targetNamespace="http://schemas.microsoft.com/office/2006/metadata/properties" ma:root="true" ma:fieldsID="c8dd5332df3ca7f7687ff5380db92bb0" ns3:_="" ns4:_="">
    <xsd:import namespace="e11d05a4-d63a-40a0-82d6-321cc8e2f84c"/>
    <xsd:import namespace="28d49cf9-d9ae-4b44-93e4-409085e475b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_activity" minOccurs="0"/>
                <xsd:element ref="ns3:MediaServiceObjectDetectorVersions" minOccurs="0"/>
                <xsd:element ref="ns3:MediaServiceSystemTag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1d05a4-d63a-40a0-82d6-321cc8e2f8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d49cf9-d9ae-4b44-93e4-409085e475b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CBAC8E-AE10-4AFA-B7E0-D4C0B77C72CE}">
  <ds:schemaRefs>
    <ds:schemaRef ds:uri="http://schemas.microsoft.com/sharepoint/v3/contenttype/forms"/>
  </ds:schemaRefs>
</ds:datastoreItem>
</file>

<file path=customXml/itemProps2.xml><?xml version="1.0" encoding="utf-8"?>
<ds:datastoreItem xmlns:ds="http://schemas.openxmlformats.org/officeDocument/2006/customXml" ds:itemID="{F229CC60-469A-46C4-A99D-877494FEFAC1}">
  <ds:schemaRefs>
    <ds:schemaRef ds:uri="http://purl.org/dc/terms/"/>
    <ds:schemaRef ds:uri="http://www.w3.org/XML/1998/namespace"/>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http://purl.org/dc/dcmitype/"/>
    <ds:schemaRef ds:uri="28d49cf9-d9ae-4b44-93e4-409085e475b7"/>
    <ds:schemaRef ds:uri="e11d05a4-d63a-40a0-82d6-321cc8e2f84c"/>
    <ds:schemaRef ds:uri="http://schemas.microsoft.com/office/2006/metadata/properties"/>
  </ds:schemaRefs>
</ds:datastoreItem>
</file>

<file path=customXml/itemProps3.xml><?xml version="1.0" encoding="utf-8"?>
<ds:datastoreItem xmlns:ds="http://schemas.openxmlformats.org/officeDocument/2006/customXml" ds:itemID="{3C3943A9-445C-4BDA-9537-06DEBA7481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1d05a4-d63a-40a0-82d6-321cc8e2f84c"/>
    <ds:schemaRef ds:uri="28d49cf9-d9ae-4b44-93e4-409085e475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319</TotalTime>
  <Words>1849</Words>
  <Application>Microsoft Office PowerPoint</Application>
  <PresentationFormat>On-screen Show (4:3)</PresentationFormat>
  <Paragraphs>125</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Arial</vt:lpstr>
      <vt:lpstr>Calibri</vt:lpstr>
      <vt:lpstr>Calibri Light</vt:lpstr>
      <vt:lpstr>Gill Sans MT</vt:lpstr>
      <vt:lpstr>Monotype Corsiva</vt:lpstr>
      <vt:lpstr>Roboto</vt:lpstr>
      <vt:lpstr>Segoe UI</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Lymer</dc:creator>
  <cp:lastModifiedBy>Jade McKinlay</cp:lastModifiedBy>
  <cp:revision>230</cp:revision>
  <dcterms:created xsi:type="dcterms:W3CDTF">2023-09-05T11:28:12Z</dcterms:created>
  <dcterms:modified xsi:type="dcterms:W3CDTF">2025-09-30T14:17:08Z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0x0101000D3B7B95651FA6478BE12EB3B3018284</vt:lpwstr>
  </property>
  <property fmtid="{D5CDD505-2E9C-101B-9397-08002B2CF9AE}" pid="3" name="MediaServiceImageTags">
    <vt:lpwstr/>
  </property>
</Properties>
</file>