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7" r:id="rId6"/>
    <p:sldId id="268" r:id="rId7"/>
    <p:sldId id="267" r:id="rId8"/>
    <p:sldId id="258" r:id="rId9"/>
    <p:sldId id="259" r:id="rId10"/>
    <p:sldId id="260" r:id="rId11"/>
    <p:sldId id="261" r:id="rId12"/>
    <p:sldId id="262" r:id="rId13"/>
    <p:sldId id="263" r:id="rId14"/>
    <p:sldId id="264" r:id="rId15"/>
    <p:sldId id="265" r:id="rId16"/>
    <p:sldId id="266"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15728B-B78D-7863-AC5F-7437DCC88CE0}" v="57" dt="2022-07-18T07:10:47.689"/>
    <p1510:client id="{80FE1106-2350-BFA4-2003-9158B778F4F8}" v="10" dt="2020-06-02T10:14:29.558"/>
    <p1510:client id="{FF8586AA-3577-B243-CF56-AE62F53A50EC}" v="2" dt="2023-07-19T10:27:46.2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94660"/>
  </p:normalViewPr>
  <p:slideViewPr>
    <p:cSldViewPr snapToGrid="0">
      <p:cViewPr varScale="1">
        <p:scale>
          <a:sx n="83" d="100"/>
          <a:sy n="83" d="100"/>
        </p:scale>
        <p:origin x="461"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Hegarty" userId="S::phegarty@cardinalnewmanschool.net::f564bae4-d979-4362-adea-e85cfa140dd3" providerId="AD" clId="Web-{FF8586AA-3577-B243-CF56-AE62F53A50EC}"/>
    <pc:docChg chg="modSld">
      <pc:chgData name="Paul Hegarty" userId="S::phegarty@cardinalnewmanschool.net::f564bae4-d979-4362-adea-e85cfa140dd3" providerId="AD" clId="Web-{FF8586AA-3577-B243-CF56-AE62F53A50EC}" dt="2023-07-19T10:27:42.839" v="0" actId="20577"/>
      <pc:docMkLst>
        <pc:docMk/>
      </pc:docMkLst>
      <pc:sldChg chg="modSp">
        <pc:chgData name="Paul Hegarty" userId="S::phegarty@cardinalnewmanschool.net::f564bae4-d979-4362-adea-e85cfa140dd3" providerId="AD" clId="Web-{FF8586AA-3577-B243-CF56-AE62F53A50EC}" dt="2023-07-19T10:27:42.839" v="0" actId="20577"/>
        <pc:sldMkLst>
          <pc:docMk/>
          <pc:sldMk cId="109857222" sldId="256"/>
        </pc:sldMkLst>
        <pc:spChg chg="mod">
          <ac:chgData name="Paul Hegarty" userId="S::phegarty@cardinalnewmanschool.net::f564bae4-d979-4362-adea-e85cfa140dd3" providerId="AD" clId="Web-{FF8586AA-3577-B243-CF56-AE62F53A50EC}" dt="2023-07-19T10:27:42.839" v="0" actId="20577"/>
          <ac:spMkLst>
            <pc:docMk/>
            <pc:sldMk cId="109857222" sldId="256"/>
            <ac:spMk id="3" creationId="{00000000-0000-0000-0000-000000000000}"/>
          </ac:spMkLst>
        </pc:spChg>
      </pc:sldChg>
    </pc:docChg>
  </pc:docChgLst>
  <pc:docChgLst>
    <pc:chgData name="Paul Hegarty" userId="S::phegarty@cardinalnewmanschool.net::f564bae4-d979-4362-adea-e85cfa140dd3" providerId="AD" clId="Web-{80FE1106-2350-BFA4-2003-9158B778F4F8}"/>
    <pc:docChg chg="addSld modSld">
      <pc:chgData name="Paul Hegarty" userId="S::phegarty@cardinalnewmanschool.net::f564bae4-d979-4362-adea-e85cfa140dd3" providerId="AD" clId="Web-{80FE1106-2350-BFA4-2003-9158B778F4F8}" dt="2020-06-02T10:14:29.558" v="9" actId="20577"/>
      <pc:docMkLst>
        <pc:docMk/>
      </pc:docMkLst>
      <pc:sldChg chg="modSp">
        <pc:chgData name="Paul Hegarty" userId="S::phegarty@cardinalnewmanschool.net::f564bae4-d979-4362-adea-e85cfa140dd3" providerId="AD" clId="Web-{80FE1106-2350-BFA4-2003-9158B778F4F8}" dt="2020-06-02T10:14:29.542" v="8" actId="20577"/>
        <pc:sldMkLst>
          <pc:docMk/>
          <pc:sldMk cId="3375060667" sldId="257"/>
        </pc:sldMkLst>
        <pc:spChg chg="mod">
          <ac:chgData name="Paul Hegarty" userId="S::phegarty@cardinalnewmanschool.net::f564bae4-d979-4362-adea-e85cfa140dd3" providerId="AD" clId="Web-{80FE1106-2350-BFA4-2003-9158B778F4F8}" dt="2020-06-02T10:14:07.011" v="3" actId="20577"/>
          <ac:spMkLst>
            <pc:docMk/>
            <pc:sldMk cId="3375060667" sldId="257"/>
            <ac:spMk id="2" creationId="{00000000-0000-0000-0000-000000000000}"/>
          </ac:spMkLst>
        </pc:spChg>
        <pc:spChg chg="mod">
          <ac:chgData name="Paul Hegarty" userId="S::phegarty@cardinalnewmanschool.net::f564bae4-d979-4362-adea-e85cfa140dd3" providerId="AD" clId="Web-{80FE1106-2350-BFA4-2003-9158B778F4F8}" dt="2020-06-02T10:14:29.542" v="8" actId="20577"/>
          <ac:spMkLst>
            <pc:docMk/>
            <pc:sldMk cId="3375060667" sldId="257"/>
            <ac:spMk id="3" creationId="{00000000-0000-0000-0000-000000000000}"/>
          </ac:spMkLst>
        </pc:spChg>
      </pc:sldChg>
      <pc:sldChg chg="add replId">
        <pc:chgData name="Paul Hegarty" userId="S::phegarty@cardinalnewmanschool.net::f564bae4-d979-4362-adea-e85cfa140dd3" providerId="AD" clId="Web-{80FE1106-2350-BFA4-2003-9158B778F4F8}" dt="2020-06-02T10:13:58.808" v="0"/>
        <pc:sldMkLst>
          <pc:docMk/>
          <pc:sldMk cId="794849564" sldId="267"/>
        </pc:sldMkLst>
      </pc:sldChg>
    </pc:docChg>
  </pc:docChgLst>
  <pc:docChgLst>
    <pc:chgData name="Paul Hegarty" userId="S::phegarty@cardinalnewmanschool.net::f564bae4-d979-4362-adea-e85cfa140dd3" providerId="AD" clId="Web-{4315728B-B78D-7863-AC5F-7437DCC88CE0}"/>
    <pc:docChg chg="modSld">
      <pc:chgData name="Paul Hegarty" userId="S::phegarty@cardinalnewmanschool.net::f564bae4-d979-4362-adea-e85cfa140dd3" providerId="AD" clId="Web-{4315728B-B78D-7863-AC5F-7437DCC88CE0}" dt="2022-07-18T07:10:47.689" v="91" actId="20577"/>
      <pc:docMkLst>
        <pc:docMk/>
      </pc:docMkLst>
      <pc:sldChg chg="modSp">
        <pc:chgData name="Paul Hegarty" userId="S::phegarty@cardinalnewmanschool.net::f564bae4-d979-4362-adea-e85cfa140dd3" providerId="AD" clId="Web-{4315728B-B78D-7863-AC5F-7437DCC88CE0}" dt="2022-07-18T07:03:01.174" v="1" actId="20577"/>
        <pc:sldMkLst>
          <pc:docMk/>
          <pc:sldMk cId="109857222" sldId="256"/>
        </pc:sldMkLst>
        <pc:spChg chg="mod">
          <ac:chgData name="Paul Hegarty" userId="S::phegarty@cardinalnewmanschool.net::f564bae4-d979-4362-adea-e85cfa140dd3" providerId="AD" clId="Web-{4315728B-B78D-7863-AC5F-7437DCC88CE0}" dt="2022-07-18T07:03:01.174" v="1" actId="20577"/>
          <ac:spMkLst>
            <pc:docMk/>
            <pc:sldMk cId="109857222" sldId="256"/>
            <ac:spMk id="3" creationId="{00000000-0000-0000-0000-000000000000}"/>
          </ac:spMkLst>
        </pc:spChg>
      </pc:sldChg>
      <pc:sldChg chg="modSp">
        <pc:chgData name="Paul Hegarty" userId="S::phegarty@cardinalnewmanschool.net::f564bae4-d979-4362-adea-e85cfa140dd3" providerId="AD" clId="Web-{4315728B-B78D-7863-AC5F-7437DCC88CE0}" dt="2022-07-18T07:10:47.689" v="91" actId="20577"/>
        <pc:sldMkLst>
          <pc:docMk/>
          <pc:sldMk cId="3375060667" sldId="257"/>
        </pc:sldMkLst>
        <pc:spChg chg="mod">
          <ac:chgData name="Paul Hegarty" userId="S::phegarty@cardinalnewmanschool.net::f564bae4-d979-4362-adea-e85cfa140dd3" providerId="AD" clId="Web-{4315728B-B78D-7863-AC5F-7437DCC88CE0}" dt="2022-07-18T07:10:47.689" v="91" actId="20577"/>
          <ac:spMkLst>
            <pc:docMk/>
            <pc:sldMk cId="3375060667" sldId="257"/>
            <ac:spMk id="3" creationId="{00000000-0000-0000-0000-000000000000}"/>
          </ac:spMkLst>
        </pc:spChg>
      </pc:sldChg>
      <pc:sldChg chg="modSp">
        <pc:chgData name="Paul Hegarty" userId="S::phegarty@cardinalnewmanschool.net::f564bae4-d979-4362-adea-e85cfa140dd3" providerId="AD" clId="Web-{4315728B-B78D-7863-AC5F-7437DCC88CE0}" dt="2022-07-18T07:03:15.815" v="5" actId="20577"/>
        <pc:sldMkLst>
          <pc:docMk/>
          <pc:sldMk cId="2453778958" sldId="258"/>
        </pc:sldMkLst>
        <pc:spChg chg="mod">
          <ac:chgData name="Paul Hegarty" userId="S::phegarty@cardinalnewmanschool.net::f564bae4-d979-4362-adea-e85cfa140dd3" providerId="AD" clId="Web-{4315728B-B78D-7863-AC5F-7437DCC88CE0}" dt="2022-07-18T07:03:15.815" v="5" actId="20577"/>
          <ac:spMkLst>
            <pc:docMk/>
            <pc:sldMk cId="2453778958" sldId="258"/>
            <ac:spMk id="2" creationId="{00000000-0000-0000-0000-000000000000}"/>
          </ac:spMkLst>
        </pc:spChg>
      </pc:sldChg>
      <pc:sldChg chg="modSp modNotes">
        <pc:chgData name="Paul Hegarty" userId="S::phegarty@cardinalnewmanschool.net::f564bae4-d979-4362-adea-e85cfa140dd3" providerId="AD" clId="Web-{4315728B-B78D-7863-AC5F-7437DCC88CE0}" dt="2022-07-18T07:09:52.109" v="86"/>
        <pc:sldMkLst>
          <pc:docMk/>
          <pc:sldMk cId="279332973" sldId="263"/>
        </pc:sldMkLst>
        <pc:spChg chg="mod">
          <ac:chgData name="Paul Hegarty" userId="S::phegarty@cardinalnewmanschool.net::f564bae4-d979-4362-adea-e85cfa140dd3" providerId="AD" clId="Web-{4315728B-B78D-7863-AC5F-7437DCC88CE0}" dt="2022-07-18T07:04:27.693" v="22" actId="20577"/>
          <ac:spMkLst>
            <pc:docMk/>
            <pc:sldMk cId="279332973" sldId="263"/>
            <ac:spMk id="2" creationId="{00000000-0000-0000-0000-000000000000}"/>
          </ac:spMkLst>
        </pc:spChg>
      </pc:sldChg>
      <pc:sldChg chg="addSp delSp modSp modNotes">
        <pc:chgData name="Paul Hegarty" userId="S::phegarty@cardinalnewmanschool.net::f564bae4-d979-4362-adea-e85cfa140dd3" providerId="AD" clId="Web-{4315728B-B78D-7863-AC5F-7437DCC88CE0}" dt="2022-07-18T07:09:06.326" v="64"/>
        <pc:sldMkLst>
          <pc:docMk/>
          <pc:sldMk cId="3687221135" sldId="264"/>
        </pc:sldMkLst>
        <pc:spChg chg="mod">
          <ac:chgData name="Paul Hegarty" userId="S::phegarty@cardinalnewmanschool.net::f564bae4-d979-4362-adea-e85cfa140dd3" providerId="AD" clId="Web-{4315728B-B78D-7863-AC5F-7437DCC88CE0}" dt="2022-07-18T07:06:44.869" v="40" actId="20577"/>
          <ac:spMkLst>
            <pc:docMk/>
            <pc:sldMk cId="3687221135" sldId="264"/>
            <ac:spMk id="2" creationId="{00000000-0000-0000-0000-000000000000}"/>
          </ac:spMkLst>
        </pc:spChg>
        <pc:spChg chg="add del">
          <ac:chgData name="Paul Hegarty" userId="S::phegarty@cardinalnewmanschool.net::f564bae4-d979-4362-adea-e85cfa140dd3" providerId="AD" clId="Web-{4315728B-B78D-7863-AC5F-7437DCC88CE0}" dt="2022-07-18T07:06:51.103" v="42"/>
          <ac:spMkLst>
            <pc:docMk/>
            <pc:sldMk cId="3687221135" sldId="264"/>
            <ac:spMk id="4" creationId="{BD0725D3-D5F6-5ADC-3A0F-71858B4B2231}"/>
          </ac:spMkLst>
        </pc:spChg>
      </pc:sldChg>
      <pc:sldChg chg="modSp">
        <pc:chgData name="Paul Hegarty" userId="S::phegarty@cardinalnewmanschool.net::f564bae4-d979-4362-adea-e85cfa140dd3" providerId="AD" clId="Web-{4315728B-B78D-7863-AC5F-7437DCC88CE0}" dt="2022-07-18T07:07:12.854" v="46" actId="20577"/>
        <pc:sldMkLst>
          <pc:docMk/>
          <pc:sldMk cId="2574749287" sldId="265"/>
        </pc:sldMkLst>
        <pc:spChg chg="mod">
          <ac:chgData name="Paul Hegarty" userId="S::phegarty@cardinalnewmanschool.net::f564bae4-d979-4362-adea-e85cfa140dd3" providerId="AD" clId="Web-{4315728B-B78D-7863-AC5F-7437DCC88CE0}" dt="2022-07-18T07:07:12.854" v="46" actId="20577"/>
          <ac:spMkLst>
            <pc:docMk/>
            <pc:sldMk cId="2574749287" sldId="265"/>
            <ac:spMk id="2" creationId="{00000000-0000-0000-0000-000000000000}"/>
          </ac:spMkLst>
        </pc:spChg>
      </pc:sldChg>
      <pc:sldChg chg="modSp">
        <pc:chgData name="Paul Hegarty" userId="S::phegarty@cardinalnewmanschool.net::f564bae4-d979-4362-adea-e85cfa140dd3" providerId="AD" clId="Web-{4315728B-B78D-7863-AC5F-7437DCC88CE0}" dt="2022-07-18T07:10:17.297" v="89" actId="20577"/>
        <pc:sldMkLst>
          <pc:docMk/>
          <pc:sldMk cId="373197062" sldId="268"/>
        </pc:sldMkLst>
        <pc:spChg chg="mod">
          <ac:chgData name="Paul Hegarty" userId="S::phegarty@cardinalnewmanschool.net::f564bae4-d979-4362-adea-e85cfa140dd3" providerId="AD" clId="Web-{4315728B-B78D-7863-AC5F-7437DCC88CE0}" dt="2022-07-18T07:10:17.297" v="89" actId="20577"/>
          <ac:spMkLst>
            <pc:docMk/>
            <pc:sldMk cId="373197062" sldId="26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3DEFC2-4A03-4881-9584-97DD5067FD09}" type="datetimeFigureOut">
              <a:rPr lang="en-GB" smtClean="0"/>
              <a:t>20/07/2023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4BD790-17AF-4632-9E95-2AD64C95020F}" type="slidenum">
              <a:rPr lang="en-GB" smtClean="0"/>
              <a:t>‹#›</a:t>
            </a:fld>
            <a:endParaRPr lang="en-GB"/>
          </a:p>
        </p:txBody>
      </p:sp>
    </p:spTree>
    <p:extLst>
      <p:ext uri="{BB962C8B-B14F-4D97-AF65-F5344CB8AC3E}">
        <p14:creationId xmlns:p14="http://schemas.microsoft.com/office/powerpoint/2010/main" val="536751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2</a:t>
            </a:fld>
            <a:endParaRPr lang="en-GB"/>
          </a:p>
        </p:txBody>
      </p:sp>
    </p:spTree>
    <p:extLst>
      <p:ext uri="{BB962C8B-B14F-4D97-AF65-F5344CB8AC3E}">
        <p14:creationId xmlns:p14="http://schemas.microsoft.com/office/powerpoint/2010/main" val="1845895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a:t>This</a:t>
            </a:r>
            <a:r>
              <a:rPr lang="en-GB" baseline="0" dirty="0"/>
              <a:t> is where you have to evaluate how well the JLP is </a:t>
            </a:r>
            <a:r>
              <a:rPr lang="en-GB" dirty="0"/>
              <a:t>managing the various risks in the market which they operate</a:t>
            </a:r>
            <a:r>
              <a:rPr lang="en-GB" baseline="0" dirty="0"/>
              <a:t> – you will need data to support your argument</a:t>
            </a:r>
            <a:r>
              <a:rPr lang="en-GB" dirty="0"/>
              <a:t> (use pages 34-39 to help you complete this section)</a:t>
            </a:r>
            <a:endParaRPr lang="en-US" dirty="0"/>
          </a:p>
          <a:p>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11</a:t>
            </a:fld>
            <a:endParaRPr lang="en-GB"/>
          </a:p>
        </p:txBody>
      </p:sp>
    </p:spTree>
    <p:extLst>
      <p:ext uri="{BB962C8B-B14F-4D97-AF65-F5344CB8AC3E}">
        <p14:creationId xmlns:p14="http://schemas.microsoft.com/office/powerpoint/2010/main" val="3162052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a:t>
            </a:r>
            <a:r>
              <a:rPr lang="en-GB" baseline="0" dirty="0"/>
              <a:t> is where you have to evaluate how well the JLP is managing the various risks in the market which they operate – you will need data to support your argument</a:t>
            </a:r>
            <a:endParaRPr lang="en-GB" dirty="0"/>
          </a:p>
          <a:p>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12</a:t>
            </a:fld>
            <a:endParaRPr lang="en-GB"/>
          </a:p>
        </p:txBody>
      </p:sp>
    </p:spTree>
    <p:extLst>
      <p:ext uri="{BB962C8B-B14F-4D97-AF65-F5344CB8AC3E}">
        <p14:creationId xmlns:p14="http://schemas.microsoft.com/office/powerpoint/2010/main" val="227524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your opportunity</a:t>
            </a:r>
            <a:r>
              <a:rPr lang="en-GB" baseline="0" dirty="0"/>
              <a:t> to evaluate just how well JLP are meeting their targets.  Use at least three pieces of data to support your argument </a:t>
            </a:r>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13</a:t>
            </a:fld>
            <a:endParaRPr lang="en-GB"/>
          </a:p>
        </p:txBody>
      </p:sp>
    </p:spTree>
    <p:extLst>
      <p:ext uri="{BB962C8B-B14F-4D97-AF65-F5344CB8AC3E}">
        <p14:creationId xmlns:p14="http://schemas.microsoft.com/office/powerpoint/2010/main" val="1849179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 </a:t>
            </a:r>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14</a:t>
            </a:fld>
            <a:endParaRPr lang="en-GB"/>
          </a:p>
        </p:txBody>
      </p:sp>
    </p:spTree>
    <p:extLst>
      <p:ext uri="{BB962C8B-B14F-4D97-AF65-F5344CB8AC3E}">
        <p14:creationId xmlns:p14="http://schemas.microsoft.com/office/powerpoint/2010/main" val="2017648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3</a:t>
            </a:fld>
            <a:endParaRPr lang="en-GB"/>
          </a:p>
        </p:txBody>
      </p:sp>
    </p:spTree>
    <p:extLst>
      <p:ext uri="{BB962C8B-B14F-4D97-AF65-F5344CB8AC3E}">
        <p14:creationId xmlns:p14="http://schemas.microsoft.com/office/powerpoint/2010/main" val="4182260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were</a:t>
            </a:r>
            <a:r>
              <a:rPr lang="en-GB" baseline="0" dirty="0"/>
              <a:t> you outline what the JLP partnership does on a day to day basis – try to get data images and data in where possible.</a:t>
            </a:r>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4</a:t>
            </a:fld>
            <a:endParaRPr lang="en-GB"/>
          </a:p>
        </p:txBody>
      </p:sp>
    </p:spTree>
    <p:extLst>
      <p:ext uri="{BB962C8B-B14F-4D97-AF65-F5344CB8AC3E}">
        <p14:creationId xmlns:p14="http://schemas.microsoft.com/office/powerpoint/2010/main" val="1468361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Financial</a:t>
            </a:r>
            <a:r>
              <a:rPr lang="en-GB" baseline="0" dirty="0"/>
              <a:t> Highlights are best presented in images – try and find the KEY figures and create your own image</a:t>
            </a:r>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5</a:t>
            </a:fld>
            <a:endParaRPr lang="en-GB"/>
          </a:p>
        </p:txBody>
      </p:sp>
    </p:spTree>
    <p:extLst>
      <p:ext uri="{BB962C8B-B14F-4D97-AF65-F5344CB8AC3E}">
        <p14:creationId xmlns:p14="http://schemas.microsoft.com/office/powerpoint/2010/main" val="3082402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Outline here what the JLP</a:t>
            </a:r>
            <a:r>
              <a:rPr lang="en-GB" baseline="0" dirty="0"/>
              <a:t> Business model is.  </a:t>
            </a:r>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6</a:t>
            </a:fld>
            <a:endParaRPr lang="en-GB"/>
          </a:p>
        </p:txBody>
      </p:sp>
    </p:spTree>
    <p:extLst>
      <p:ext uri="{BB962C8B-B14F-4D97-AF65-F5344CB8AC3E}">
        <p14:creationId xmlns:p14="http://schemas.microsoft.com/office/powerpoint/2010/main" val="4163844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your opportunity to analyse</a:t>
            </a:r>
            <a:r>
              <a:rPr lang="en-GB" baseline="0" dirty="0"/>
              <a:t> what makes the JLP great – what evidence do they provide us with?</a:t>
            </a:r>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7</a:t>
            </a:fld>
            <a:endParaRPr lang="en-GB"/>
          </a:p>
        </p:txBody>
      </p:sp>
    </p:spTree>
    <p:extLst>
      <p:ext uri="{BB962C8B-B14F-4D97-AF65-F5344CB8AC3E}">
        <p14:creationId xmlns:p14="http://schemas.microsoft.com/office/powerpoint/2010/main" val="1226607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where you need to analyse the key changes in the market JLP is operating in,</a:t>
            </a:r>
            <a:r>
              <a:rPr lang="en-GB" baseline="0" dirty="0"/>
              <a:t> and how it is affecting how they trade.</a:t>
            </a:r>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8</a:t>
            </a:fld>
            <a:endParaRPr lang="en-GB"/>
          </a:p>
        </p:txBody>
      </p:sp>
    </p:spTree>
    <p:extLst>
      <p:ext uri="{BB962C8B-B14F-4D97-AF65-F5344CB8AC3E}">
        <p14:creationId xmlns:p14="http://schemas.microsoft.com/office/powerpoint/2010/main" val="2016353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a:t>
            </a:r>
            <a:r>
              <a:rPr lang="en-GB" baseline="0" dirty="0"/>
              <a:t> need to summarise how JLP are performing overall, not just the financial side of things.  This will include how they are doing against pre-set targets</a:t>
            </a:r>
            <a:endParaRPr lang="en-GB" dirty="0"/>
          </a:p>
        </p:txBody>
      </p:sp>
      <p:sp>
        <p:nvSpPr>
          <p:cNvPr id="4" name="Slide Number Placeholder 3"/>
          <p:cNvSpPr>
            <a:spLocks noGrp="1"/>
          </p:cNvSpPr>
          <p:nvPr>
            <p:ph type="sldNum" sz="quarter" idx="10"/>
          </p:nvPr>
        </p:nvSpPr>
        <p:spPr/>
        <p:txBody>
          <a:bodyPr/>
          <a:lstStyle/>
          <a:p>
            <a:fld id="{614BD790-17AF-4632-9E95-2AD64C95020F}" type="slidenum">
              <a:rPr lang="en-GB" smtClean="0"/>
              <a:t>9</a:t>
            </a:fld>
            <a:endParaRPr lang="en-GB"/>
          </a:p>
        </p:txBody>
      </p:sp>
    </p:spTree>
    <p:extLst>
      <p:ext uri="{BB962C8B-B14F-4D97-AF65-F5344CB8AC3E}">
        <p14:creationId xmlns:p14="http://schemas.microsoft.com/office/powerpoint/2010/main" val="209263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a:t>
            </a:r>
            <a:r>
              <a:rPr lang="en-GB" baseline="0" dirty="0"/>
              <a:t> is where you have to evaluate </a:t>
            </a:r>
            <a:r>
              <a:rPr lang="en-GB" dirty="0"/>
              <a:t>all the risks and uncertainties that the JLP is facing</a:t>
            </a:r>
          </a:p>
        </p:txBody>
      </p:sp>
      <p:sp>
        <p:nvSpPr>
          <p:cNvPr id="4" name="Slide Number Placeholder 3"/>
          <p:cNvSpPr>
            <a:spLocks noGrp="1"/>
          </p:cNvSpPr>
          <p:nvPr>
            <p:ph type="sldNum" sz="quarter" idx="10"/>
          </p:nvPr>
        </p:nvSpPr>
        <p:spPr/>
        <p:txBody>
          <a:bodyPr/>
          <a:lstStyle/>
          <a:p>
            <a:fld id="{614BD790-17AF-4632-9E95-2AD64C95020F}" type="slidenum">
              <a:rPr lang="en-GB" smtClean="0"/>
              <a:t>10</a:t>
            </a:fld>
            <a:endParaRPr lang="en-GB"/>
          </a:p>
        </p:txBody>
      </p:sp>
    </p:spTree>
    <p:extLst>
      <p:ext uri="{BB962C8B-B14F-4D97-AF65-F5344CB8AC3E}">
        <p14:creationId xmlns:p14="http://schemas.microsoft.com/office/powerpoint/2010/main" val="2392041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areers.icaew.com/find-your-route/newsletter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open.edu/openlearn/money-business/fundamentals-accounting/content-section-overview?active-tab=description-tab"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johnlewispartnership.co.uk/content/dam/cws/pdfs/Juniper/ARA-2022/John-Lewis-Partnership-plc-Annual-Report-and-Accounts-2022.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62350" y="4212794"/>
            <a:ext cx="5067300" cy="678872"/>
          </a:xfrm>
          <a:solidFill>
            <a:srgbClr val="0070C0"/>
          </a:solidFill>
        </p:spPr>
        <p:txBody>
          <a:bodyPr vert="horz" lIns="91440" tIns="45720" rIns="91440" bIns="45720" rtlCol="0" anchor="t">
            <a:normAutofit fontScale="85000" lnSpcReduction="20000"/>
          </a:bodyPr>
          <a:lstStyle/>
          <a:p>
            <a:endParaRPr lang="en-US" dirty="0"/>
          </a:p>
          <a:p>
            <a:r>
              <a:rPr lang="en-US" b="1" dirty="0">
                <a:solidFill>
                  <a:schemeClr val="bg1"/>
                </a:solidFill>
              </a:rPr>
              <a:t>Accounting Transition Task - 2023</a:t>
            </a:r>
            <a:endParaRPr lang="en-US" b="1" dirty="0">
              <a:solidFill>
                <a:schemeClr val="bg1"/>
              </a:solidFill>
              <a:cs typeface="Calibri"/>
            </a:endParaRPr>
          </a:p>
        </p:txBody>
      </p:sp>
      <p:sp>
        <p:nvSpPr>
          <p:cNvPr id="4" name="AutoShape 2" descr="John Lewis Partnership - Home"/>
          <p:cNvSpPr>
            <a:spLocks noGrp="1" noChangeAspect="1" noChangeArrowheads="1"/>
          </p:cNvSpPr>
          <p:nvPr>
            <p:ph type="ctrTitle"/>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GB" dirty="0"/>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2350" y="2504066"/>
            <a:ext cx="5067300" cy="9048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1646" y="130629"/>
            <a:ext cx="2161902" cy="216190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452" y="-165481"/>
            <a:ext cx="3014952" cy="3014952"/>
          </a:xfrm>
          <a:prstGeom prst="rect">
            <a:avLst/>
          </a:prstGeom>
        </p:spPr>
      </p:pic>
      <p:sp>
        <p:nvSpPr>
          <p:cNvPr id="2" name="TextBox 1"/>
          <p:cNvSpPr txBox="1"/>
          <p:nvPr/>
        </p:nvSpPr>
        <p:spPr>
          <a:xfrm>
            <a:off x="3817793" y="5409831"/>
            <a:ext cx="4556414" cy="369332"/>
          </a:xfrm>
          <a:prstGeom prst="rect">
            <a:avLst/>
          </a:prstGeom>
          <a:noFill/>
        </p:spPr>
        <p:txBody>
          <a:bodyPr wrap="square" rtlCol="0">
            <a:spAutoFit/>
          </a:bodyPr>
          <a:lstStyle/>
          <a:p>
            <a:r>
              <a:rPr lang="en-GB" dirty="0"/>
              <a:t>Email: phegarty@cardinalnewmanschool.net</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normAutofit/>
          </a:bodyPr>
          <a:lstStyle/>
          <a:p>
            <a:pPr algn="ctr"/>
            <a:r>
              <a:rPr lang="en-GB" b="1" dirty="0">
                <a:solidFill>
                  <a:schemeClr val="bg1"/>
                </a:solidFill>
              </a:rPr>
              <a:t>Principle Risks and Uncertainties</a:t>
            </a:r>
            <a:endParaRPr lang="en-US" dirty="0">
              <a:solidFill>
                <a:schemeClr val="bg1"/>
              </a:solidFill>
            </a:endParaRPr>
          </a:p>
        </p:txBody>
      </p:sp>
      <p:sp>
        <p:nvSpPr>
          <p:cNvPr id="3" name="Content Placeholder 2"/>
          <p:cNvSpPr>
            <a:spLocks noGrp="1"/>
          </p:cNvSpPr>
          <p:nvPr>
            <p:ph idx="1"/>
          </p:nvPr>
        </p:nvSpPr>
        <p:spPr>
          <a:ln w="12700">
            <a:solidFill>
              <a:schemeClr val="accent1"/>
            </a:solidFill>
          </a:ln>
        </p:spPr>
        <p:txBody>
          <a:bodyPr/>
          <a:lstStyle/>
          <a:p>
            <a:endParaRPr lang="en-GB"/>
          </a:p>
        </p:txBody>
      </p:sp>
    </p:spTree>
    <p:extLst>
      <p:ext uri="{BB962C8B-B14F-4D97-AF65-F5344CB8AC3E}">
        <p14:creationId xmlns:p14="http://schemas.microsoft.com/office/powerpoint/2010/main" val="279332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normAutofit/>
          </a:bodyPr>
          <a:lstStyle/>
          <a:p>
            <a:pPr algn="ctr"/>
            <a:r>
              <a:rPr lang="en-GB" b="1" dirty="0">
                <a:solidFill>
                  <a:schemeClr val="bg1"/>
                </a:solidFill>
                <a:cs typeface="Calibri Light"/>
              </a:rPr>
              <a:t>Risk or Uncertainty 1</a:t>
            </a:r>
          </a:p>
        </p:txBody>
      </p:sp>
      <p:sp>
        <p:nvSpPr>
          <p:cNvPr id="3" name="Content Placeholder 2"/>
          <p:cNvSpPr>
            <a:spLocks noGrp="1"/>
          </p:cNvSpPr>
          <p:nvPr>
            <p:ph idx="1"/>
          </p:nvPr>
        </p:nvSpPr>
        <p:spPr>
          <a:ln w="12700">
            <a:solidFill>
              <a:schemeClr val="accent1"/>
            </a:solidFill>
          </a:ln>
        </p:spPr>
        <p:txBody>
          <a:bodyPr/>
          <a:lstStyle/>
          <a:p>
            <a:pPr marL="0" indent="0">
              <a:buNone/>
            </a:pPr>
            <a:endParaRPr lang="en-GB" dirty="0"/>
          </a:p>
        </p:txBody>
      </p:sp>
    </p:spTree>
    <p:extLst>
      <p:ext uri="{BB962C8B-B14F-4D97-AF65-F5344CB8AC3E}">
        <p14:creationId xmlns:p14="http://schemas.microsoft.com/office/powerpoint/2010/main" val="3687221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b="1" dirty="0">
                <a:solidFill>
                  <a:schemeClr val="bg1"/>
                </a:solidFill>
                <a:ea typeface="+mj-lt"/>
                <a:cs typeface="+mj-lt"/>
              </a:rPr>
              <a:t>Risk or Uncertainty 2</a:t>
            </a:r>
            <a:endParaRPr lang="en-GB" dirty="0">
              <a:ea typeface="+mj-lt"/>
              <a:cs typeface="+mj-lt"/>
            </a:endParaRPr>
          </a:p>
        </p:txBody>
      </p:sp>
      <p:sp>
        <p:nvSpPr>
          <p:cNvPr id="3" name="Content Placeholder 2"/>
          <p:cNvSpPr>
            <a:spLocks noGrp="1"/>
          </p:cNvSpPr>
          <p:nvPr>
            <p:ph idx="1"/>
          </p:nvPr>
        </p:nvSpPr>
        <p:spPr>
          <a:ln w="12700">
            <a:solidFill>
              <a:schemeClr val="accent1"/>
            </a:solidFill>
          </a:ln>
        </p:spPr>
        <p:txBody>
          <a:bodyPr/>
          <a:lstStyle/>
          <a:p>
            <a:endParaRPr lang="en-GB"/>
          </a:p>
        </p:txBody>
      </p:sp>
    </p:spTree>
    <p:extLst>
      <p:ext uri="{BB962C8B-B14F-4D97-AF65-F5344CB8AC3E}">
        <p14:creationId xmlns:p14="http://schemas.microsoft.com/office/powerpoint/2010/main" val="2574749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b="1" dirty="0">
                <a:solidFill>
                  <a:schemeClr val="bg1"/>
                </a:solidFill>
              </a:rPr>
              <a:t>Evaluation of how JLP is meeting its targets </a:t>
            </a:r>
          </a:p>
        </p:txBody>
      </p:sp>
      <p:sp>
        <p:nvSpPr>
          <p:cNvPr id="3" name="Content Placeholder 2"/>
          <p:cNvSpPr>
            <a:spLocks noGrp="1"/>
          </p:cNvSpPr>
          <p:nvPr>
            <p:ph idx="1"/>
          </p:nvPr>
        </p:nvSpPr>
        <p:spPr>
          <a:ln w="12700">
            <a:solidFill>
              <a:schemeClr val="accent1"/>
            </a:solidFill>
          </a:ln>
        </p:spPr>
        <p:txBody>
          <a:bodyPr/>
          <a:lstStyle/>
          <a:p>
            <a:endParaRPr lang="en-GB" dirty="0"/>
          </a:p>
        </p:txBody>
      </p:sp>
    </p:spTree>
    <p:extLst>
      <p:ext uri="{BB962C8B-B14F-4D97-AF65-F5344CB8AC3E}">
        <p14:creationId xmlns:p14="http://schemas.microsoft.com/office/powerpoint/2010/main" val="1513715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b="1" dirty="0">
                <a:solidFill>
                  <a:schemeClr val="bg1"/>
                </a:solidFill>
              </a:rPr>
              <a:t>Wider Reading - Optional </a:t>
            </a:r>
          </a:p>
        </p:txBody>
      </p:sp>
      <p:sp>
        <p:nvSpPr>
          <p:cNvPr id="3" name="Content Placeholder 2"/>
          <p:cNvSpPr>
            <a:spLocks noGrp="1"/>
          </p:cNvSpPr>
          <p:nvPr>
            <p:ph idx="1"/>
          </p:nvPr>
        </p:nvSpPr>
        <p:spPr>
          <a:ln w="12700">
            <a:solidFill>
              <a:schemeClr val="accent1"/>
            </a:solidFill>
          </a:ln>
        </p:spPr>
        <p:txBody>
          <a:bodyPr/>
          <a:lstStyle/>
          <a:p>
            <a:r>
              <a:rPr lang="en-GB" dirty="0"/>
              <a:t>There are a few excellent additional pieces of research you can do to help with the transition;</a:t>
            </a:r>
          </a:p>
          <a:p>
            <a:pPr marL="971550" lvl="1" indent="-514350">
              <a:buFont typeface="+mj-lt"/>
              <a:buAutoNum type="arabicPeriod"/>
            </a:pPr>
            <a:r>
              <a:rPr lang="en-GB" dirty="0"/>
              <a:t>Sign up to one of the Accounting professions weekly newsletters i.e. </a:t>
            </a:r>
            <a:r>
              <a:rPr lang="en-GB" dirty="0">
                <a:hlinkClick r:id="rId3"/>
              </a:rPr>
              <a:t>ICAEW</a:t>
            </a:r>
            <a:r>
              <a:rPr lang="en-GB" dirty="0"/>
              <a:t> is excellent </a:t>
            </a:r>
          </a:p>
          <a:p>
            <a:pPr marL="971550" lvl="1" indent="-514350">
              <a:buFont typeface="+mj-lt"/>
              <a:buAutoNum type="arabicPeriod"/>
            </a:pPr>
            <a:r>
              <a:rPr lang="en-GB" dirty="0"/>
              <a:t>The Open University is running free courses – there is an excellent Fundamentals of Accounting course which would give you a sound starting point.  The course would take you 8 hours and can be found </a:t>
            </a:r>
            <a:r>
              <a:rPr lang="en-GB" dirty="0">
                <a:hlinkClick r:id="rId4"/>
              </a:rPr>
              <a:t>here</a:t>
            </a:r>
            <a:r>
              <a:rPr lang="en-GB" dirty="0"/>
              <a:t>  </a:t>
            </a:r>
          </a:p>
        </p:txBody>
      </p:sp>
    </p:spTree>
    <p:extLst>
      <p:ext uri="{BB962C8B-B14F-4D97-AF65-F5344CB8AC3E}">
        <p14:creationId xmlns:p14="http://schemas.microsoft.com/office/powerpoint/2010/main" val="1259532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b="1" dirty="0">
                <a:solidFill>
                  <a:schemeClr val="bg1"/>
                </a:solidFill>
              </a:rPr>
              <a:t>Introduction to the task</a:t>
            </a:r>
          </a:p>
        </p:txBody>
      </p:sp>
      <p:sp>
        <p:nvSpPr>
          <p:cNvPr id="3" name="Content Placeholder 2"/>
          <p:cNvSpPr>
            <a:spLocks noGrp="1"/>
          </p:cNvSpPr>
          <p:nvPr>
            <p:ph idx="1"/>
          </p:nvPr>
        </p:nvSpPr>
        <p:spPr>
          <a:ln w="12700">
            <a:solidFill>
              <a:schemeClr val="accent1"/>
            </a:solidFill>
          </a:ln>
        </p:spPr>
        <p:txBody>
          <a:bodyPr vert="horz" lIns="91440" tIns="45720" rIns="91440" bIns="45720" rtlCol="0" anchor="t">
            <a:normAutofit/>
          </a:bodyPr>
          <a:lstStyle/>
          <a:p>
            <a:r>
              <a:rPr lang="en-GB" dirty="0">
                <a:ea typeface="+mn-lt"/>
                <a:cs typeface="+mn-lt"/>
              </a:rPr>
              <a:t>A key part of being a strong accountant is being able to analyse and evaluate information that has been produced by companies.  In this transition task you are required to investigate the most recent John Lewis Partnership financial report.  It is a significant document which can be found </a:t>
            </a:r>
            <a:r>
              <a:rPr lang="en-GB" u="sng" dirty="0">
                <a:ea typeface="+mn-lt"/>
                <a:cs typeface="+mn-lt"/>
                <a:hlinkClick r:id="rId3"/>
              </a:rPr>
              <a:t>here</a:t>
            </a:r>
            <a:r>
              <a:rPr lang="en-GB" dirty="0">
                <a:ea typeface="+mn-lt"/>
                <a:cs typeface="+mn-lt"/>
              </a:rPr>
              <a:t>.  The objectives you are working towards are as follows;</a:t>
            </a:r>
          </a:p>
          <a:p>
            <a:pPr lvl="1"/>
            <a:r>
              <a:rPr lang="en-GB" dirty="0">
                <a:ea typeface="+mn-lt"/>
                <a:cs typeface="+mn-lt"/>
              </a:rPr>
              <a:t>Summarise key data from the John Lewis Partnership Financial documents  </a:t>
            </a:r>
          </a:p>
          <a:p>
            <a:pPr lvl="1"/>
            <a:r>
              <a:rPr lang="en-GB" dirty="0">
                <a:ea typeface="+mn-lt"/>
                <a:cs typeface="+mn-lt"/>
              </a:rPr>
              <a:t>Analyse your key findings (i.e. use data to support your argument)</a:t>
            </a:r>
          </a:p>
          <a:p>
            <a:pPr lvl="1"/>
            <a:r>
              <a:rPr lang="en-GB" dirty="0">
                <a:ea typeface="+mn-lt"/>
                <a:cs typeface="+mn-lt"/>
              </a:rPr>
              <a:t>Evaluate the overall performance of John Lewis Partnership against their aims and objectives</a:t>
            </a:r>
          </a:p>
          <a:p>
            <a:endParaRPr lang="en-GB" dirty="0">
              <a:cs typeface="Calibri"/>
            </a:endParaRPr>
          </a:p>
        </p:txBody>
      </p:sp>
    </p:spTree>
    <p:extLst>
      <p:ext uri="{BB962C8B-B14F-4D97-AF65-F5344CB8AC3E}">
        <p14:creationId xmlns:p14="http://schemas.microsoft.com/office/powerpoint/2010/main" val="3375060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b="1" dirty="0">
                <a:solidFill>
                  <a:schemeClr val="bg1"/>
                </a:solidFill>
              </a:rPr>
              <a:t>Instructions</a:t>
            </a:r>
          </a:p>
        </p:txBody>
      </p:sp>
      <p:sp>
        <p:nvSpPr>
          <p:cNvPr id="3" name="Content Placeholder 2"/>
          <p:cNvSpPr>
            <a:spLocks noGrp="1"/>
          </p:cNvSpPr>
          <p:nvPr>
            <p:ph idx="1"/>
          </p:nvPr>
        </p:nvSpPr>
        <p:spPr>
          <a:ln w="12700">
            <a:solidFill>
              <a:schemeClr val="accent1"/>
            </a:solidFill>
          </a:ln>
        </p:spPr>
        <p:txBody>
          <a:bodyPr vert="horz" lIns="91440" tIns="45720" rIns="91440" bIns="45720" rtlCol="0" anchor="t">
            <a:normAutofit/>
          </a:bodyPr>
          <a:lstStyle/>
          <a:p>
            <a:pPr fontAlgn="base"/>
            <a:r>
              <a:rPr lang="en-GB" dirty="0"/>
              <a:t>You are required to complete this PowerPoint.  </a:t>
            </a:r>
            <a:r>
              <a:rPr lang="en-GB" b="1" i="1" dirty="0"/>
              <a:t>You should not adjust the layout in any way, just type your answers to the questions into the template.</a:t>
            </a:r>
            <a:r>
              <a:rPr lang="en-GB" dirty="0"/>
              <a:t>  The reason I have chosen to use a PPT is because in accounting you will be required to follow lots of rules and principles.  This is your first set of rules please follow them, it will help you when you start to study A-level’s. </a:t>
            </a:r>
          </a:p>
          <a:p>
            <a:pPr fontAlgn="base"/>
            <a:r>
              <a:rPr lang="en-GB" dirty="0"/>
              <a:t>The JLP financial document is 186 pages long!! You are not required to read it all, I have directed you to the areas you need to investigate. </a:t>
            </a:r>
          </a:p>
          <a:p>
            <a:pPr fontAlgn="base"/>
            <a:r>
              <a:rPr lang="en-GB" dirty="0"/>
              <a:t>You will see guidance on how to complete each slide in the notes on the bottom</a:t>
            </a:r>
          </a:p>
          <a:p>
            <a:endParaRPr lang="en-GB" dirty="0">
              <a:cs typeface="Calibri"/>
            </a:endParaRPr>
          </a:p>
        </p:txBody>
      </p:sp>
    </p:spTree>
    <p:extLst>
      <p:ext uri="{BB962C8B-B14F-4D97-AF65-F5344CB8AC3E}">
        <p14:creationId xmlns:p14="http://schemas.microsoft.com/office/powerpoint/2010/main" val="373197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b="1" dirty="0">
                <a:solidFill>
                  <a:schemeClr val="bg1"/>
                </a:solidFill>
              </a:rPr>
              <a:t>Introduction to the JLP</a:t>
            </a:r>
          </a:p>
        </p:txBody>
      </p:sp>
      <p:sp>
        <p:nvSpPr>
          <p:cNvPr id="3" name="Content Placeholder 2"/>
          <p:cNvSpPr>
            <a:spLocks noGrp="1"/>
          </p:cNvSpPr>
          <p:nvPr>
            <p:ph idx="1"/>
          </p:nvPr>
        </p:nvSpPr>
        <p:spPr>
          <a:ln w="12700">
            <a:solidFill>
              <a:schemeClr val="accent1"/>
            </a:solidFill>
          </a:ln>
        </p:spPr>
        <p:txBody>
          <a:bodyPr>
            <a:normAutofit/>
          </a:bodyPr>
          <a:lstStyle/>
          <a:p>
            <a:endParaRPr lang="en-GB" dirty="0"/>
          </a:p>
        </p:txBody>
      </p:sp>
    </p:spTree>
    <p:extLst>
      <p:ext uri="{BB962C8B-B14F-4D97-AF65-F5344CB8AC3E}">
        <p14:creationId xmlns:p14="http://schemas.microsoft.com/office/powerpoint/2010/main" val="794849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normAutofit/>
          </a:bodyPr>
          <a:lstStyle/>
          <a:p>
            <a:pPr algn="ctr"/>
            <a:r>
              <a:rPr lang="en-GB" dirty="0">
                <a:solidFill>
                  <a:schemeClr val="bg1"/>
                </a:solidFill>
              </a:rPr>
              <a:t>Financial Highlights for 2021-22 (this is only a summary)</a:t>
            </a:r>
          </a:p>
        </p:txBody>
      </p:sp>
      <p:sp>
        <p:nvSpPr>
          <p:cNvPr id="3" name="Content Placeholder 2"/>
          <p:cNvSpPr>
            <a:spLocks noGrp="1"/>
          </p:cNvSpPr>
          <p:nvPr>
            <p:ph idx="1"/>
          </p:nvPr>
        </p:nvSpPr>
        <p:spPr>
          <a:ln w="12700">
            <a:solidFill>
              <a:schemeClr val="accent1"/>
            </a:solidFill>
          </a:ln>
        </p:spPr>
        <p:txBody>
          <a:bodyPr/>
          <a:lstStyle/>
          <a:p>
            <a:endParaRPr lang="en-GB" dirty="0"/>
          </a:p>
        </p:txBody>
      </p:sp>
    </p:spTree>
    <p:extLst>
      <p:ext uri="{BB962C8B-B14F-4D97-AF65-F5344CB8AC3E}">
        <p14:creationId xmlns:p14="http://schemas.microsoft.com/office/powerpoint/2010/main" val="245377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b="1" dirty="0">
                <a:solidFill>
                  <a:schemeClr val="bg1"/>
                </a:solidFill>
              </a:rPr>
              <a:t>The JLP business Model</a:t>
            </a:r>
          </a:p>
        </p:txBody>
      </p:sp>
      <p:sp>
        <p:nvSpPr>
          <p:cNvPr id="3" name="Content Placeholder 2"/>
          <p:cNvSpPr>
            <a:spLocks noGrp="1"/>
          </p:cNvSpPr>
          <p:nvPr>
            <p:ph idx="1"/>
          </p:nvPr>
        </p:nvSpPr>
        <p:spPr>
          <a:ln w="12700">
            <a:solidFill>
              <a:schemeClr val="accent1"/>
            </a:solidFill>
          </a:ln>
        </p:spPr>
        <p:txBody>
          <a:bodyPr/>
          <a:lstStyle/>
          <a:p>
            <a:endParaRPr lang="en-GB" dirty="0"/>
          </a:p>
        </p:txBody>
      </p:sp>
    </p:spTree>
    <p:extLst>
      <p:ext uri="{BB962C8B-B14F-4D97-AF65-F5344CB8AC3E}">
        <p14:creationId xmlns:p14="http://schemas.microsoft.com/office/powerpoint/2010/main" val="405173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b="1" dirty="0">
                <a:solidFill>
                  <a:schemeClr val="bg1"/>
                </a:solidFill>
              </a:rPr>
              <a:t>JLP values and culture</a:t>
            </a:r>
          </a:p>
        </p:txBody>
      </p:sp>
      <p:sp>
        <p:nvSpPr>
          <p:cNvPr id="3" name="Content Placeholder 2"/>
          <p:cNvSpPr>
            <a:spLocks noGrp="1"/>
          </p:cNvSpPr>
          <p:nvPr>
            <p:ph idx="1"/>
          </p:nvPr>
        </p:nvSpPr>
        <p:spPr>
          <a:ln w="12700">
            <a:solidFill>
              <a:schemeClr val="accent1"/>
            </a:solidFill>
          </a:ln>
        </p:spPr>
        <p:txBody>
          <a:bodyPr/>
          <a:lstStyle/>
          <a:p>
            <a:endParaRPr lang="en-GB" dirty="0"/>
          </a:p>
        </p:txBody>
      </p:sp>
    </p:spTree>
    <p:extLst>
      <p:ext uri="{BB962C8B-B14F-4D97-AF65-F5344CB8AC3E}">
        <p14:creationId xmlns:p14="http://schemas.microsoft.com/office/powerpoint/2010/main" val="412133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dirty="0">
                <a:solidFill>
                  <a:schemeClr val="bg1"/>
                </a:solidFill>
              </a:rPr>
              <a:t>Key Market trends</a:t>
            </a:r>
          </a:p>
        </p:txBody>
      </p:sp>
      <p:sp>
        <p:nvSpPr>
          <p:cNvPr id="3" name="Content Placeholder 2"/>
          <p:cNvSpPr>
            <a:spLocks noGrp="1"/>
          </p:cNvSpPr>
          <p:nvPr>
            <p:ph idx="1"/>
          </p:nvPr>
        </p:nvSpPr>
        <p:spPr>
          <a:ln w="12700">
            <a:solidFill>
              <a:schemeClr val="accent1"/>
            </a:solidFill>
          </a:ln>
        </p:spPr>
        <p:txBody>
          <a:bodyPr/>
          <a:lstStyle/>
          <a:p>
            <a:endParaRPr lang="en-GB"/>
          </a:p>
        </p:txBody>
      </p:sp>
    </p:spTree>
    <p:extLst>
      <p:ext uri="{BB962C8B-B14F-4D97-AF65-F5344CB8AC3E}">
        <p14:creationId xmlns:p14="http://schemas.microsoft.com/office/powerpoint/2010/main" val="2375948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lstStyle/>
          <a:p>
            <a:pPr algn="ctr"/>
            <a:r>
              <a:rPr lang="en-GB" b="1" dirty="0">
                <a:solidFill>
                  <a:schemeClr val="bg1"/>
                </a:solidFill>
              </a:rPr>
              <a:t>Strategic review</a:t>
            </a:r>
          </a:p>
        </p:txBody>
      </p:sp>
      <p:sp>
        <p:nvSpPr>
          <p:cNvPr id="3" name="Content Placeholder 2"/>
          <p:cNvSpPr>
            <a:spLocks noGrp="1"/>
          </p:cNvSpPr>
          <p:nvPr>
            <p:ph idx="1"/>
          </p:nvPr>
        </p:nvSpPr>
        <p:spPr>
          <a:ln w="12700">
            <a:solidFill>
              <a:schemeClr val="accent1"/>
            </a:solidFill>
          </a:ln>
        </p:spPr>
        <p:txBody>
          <a:bodyPr/>
          <a:lstStyle/>
          <a:p>
            <a:endParaRPr lang="en-GB" dirty="0"/>
          </a:p>
        </p:txBody>
      </p:sp>
    </p:spTree>
    <p:extLst>
      <p:ext uri="{BB962C8B-B14F-4D97-AF65-F5344CB8AC3E}">
        <p14:creationId xmlns:p14="http://schemas.microsoft.com/office/powerpoint/2010/main" val="6023417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577984d-f042-462f-9977-2ea817855b5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9EE859DA400284796F1658E1A2B1B28" ma:contentTypeVersion="16" ma:contentTypeDescription="Create a new document." ma:contentTypeScope="" ma:versionID="1f3a105be444485b76231edb2e2dc90d">
  <xsd:schema xmlns:xsd="http://www.w3.org/2001/XMLSchema" xmlns:xs="http://www.w3.org/2001/XMLSchema" xmlns:p="http://schemas.microsoft.com/office/2006/metadata/properties" xmlns:ns3="971c82c3-e2de-44cb-9359-2cfe7e6f52e3" xmlns:ns4="c577984d-f042-462f-9977-2ea817855b51" targetNamespace="http://schemas.microsoft.com/office/2006/metadata/properties" ma:root="true" ma:fieldsID="110e945dcbeeccf5d83661889ce850e0" ns3:_="" ns4:_="">
    <xsd:import namespace="971c82c3-e2de-44cb-9359-2cfe7e6f52e3"/>
    <xsd:import namespace="c577984d-f042-462f-9977-2ea817855b5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MediaLengthInSeconds"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1c82c3-e2de-44cb-9359-2cfe7e6f52e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77984d-f042-462f-9977-2ea817855b5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57014B-48D4-4B76-A3DC-C899EFC97EA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971c82c3-e2de-44cb-9359-2cfe7e6f52e3"/>
    <ds:schemaRef ds:uri="c577984d-f042-462f-9977-2ea817855b51"/>
    <ds:schemaRef ds:uri="http://www.w3.org/XML/1998/namespace"/>
    <ds:schemaRef ds:uri="http://purl.org/dc/dcmitype/"/>
  </ds:schemaRefs>
</ds:datastoreItem>
</file>

<file path=customXml/itemProps2.xml><?xml version="1.0" encoding="utf-8"?>
<ds:datastoreItem xmlns:ds="http://schemas.openxmlformats.org/officeDocument/2006/customXml" ds:itemID="{A6B2D543-F59A-4F97-81CA-2E5D255188E7}">
  <ds:schemaRefs>
    <ds:schemaRef ds:uri="http://schemas.microsoft.com/sharepoint/v3/contenttype/forms"/>
  </ds:schemaRefs>
</ds:datastoreItem>
</file>

<file path=customXml/itemProps3.xml><?xml version="1.0" encoding="utf-8"?>
<ds:datastoreItem xmlns:ds="http://schemas.openxmlformats.org/officeDocument/2006/customXml" ds:itemID="{261CB76F-C7E8-4C18-874A-D1F3CDC89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1c82c3-e2de-44cb-9359-2cfe7e6f52e3"/>
    <ds:schemaRef ds:uri="c577984d-f042-462f-9977-2ea817855b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45</TotalTime>
  <Words>428</Words>
  <Application>Microsoft Office PowerPoint</Application>
  <PresentationFormat>Widescreen</PresentationFormat>
  <Paragraphs>51</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  </vt:lpstr>
      <vt:lpstr>Introduction to the task</vt:lpstr>
      <vt:lpstr>Instructions</vt:lpstr>
      <vt:lpstr>Introduction to the JLP</vt:lpstr>
      <vt:lpstr>Financial Highlights for 2021-22 (this is only a summary)</vt:lpstr>
      <vt:lpstr>The JLP business Model</vt:lpstr>
      <vt:lpstr>JLP values and culture</vt:lpstr>
      <vt:lpstr>Key Market trends</vt:lpstr>
      <vt:lpstr>Strategic review</vt:lpstr>
      <vt:lpstr>Principle Risks and Uncertainties</vt:lpstr>
      <vt:lpstr>Risk or Uncertainty 1</vt:lpstr>
      <vt:lpstr>Risk or Uncertainty 2</vt:lpstr>
      <vt:lpstr>Evaluation of how JLP is meeting its targets </vt:lpstr>
      <vt:lpstr>Wider Reading - Optional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Hegarty</dc:creator>
  <cp:lastModifiedBy>Shelley Blackbird</cp:lastModifiedBy>
  <cp:revision>48</cp:revision>
  <dcterms:created xsi:type="dcterms:W3CDTF">2020-05-14T16:54:47Z</dcterms:created>
  <dcterms:modified xsi:type="dcterms:W3CDTF">2023-07-20T14:53:31Z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0x010100B9EE859DA400284796F1658E1A2B1B28</vt:lpwstr>
  </property>
</Properties>
</file>